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Source Code Pro" panose="020B0604020202020204" charset="0"/>
      <p:regular r:id="rId19"/>
      <p:bold r:id="rId20"/>
      <p:italic r:id="rId21"/>
      <p:boldItalic r:id="rId22"/>
    </p:embeddedFont>
    <p:embeddedFont>
      <p:font typeface="Amatic SC" panose="020B0604020202020204" charset="-79"/>
      <p:regular r:id="rId23"/>
      <p:bold r:id="rId24"/>
    </p:embeddedFont>
    <p:embeddedFont>
      <p:font typeface="Russo One" panose="020B0604020202020204" charset="0"/>
      <p:regular r:id="rId25"/>
    </p:embeddedFont>
    <p:embeddedFont>
      <p:font typeface="Space Mono"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9732497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1294f93fd05_5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1294f93fd05_5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1970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294f93fd05_5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g1294f93fd05_5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0554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94f93fd05_5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1294f93fd05_5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4600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294f93fd05_5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g1294f93fd05_5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8549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294f93fd05_5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g1294f93fd05_5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3962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294f93fd05_5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g1294f93fd05_5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7443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294f93fd05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1294f93fd05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9368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294f93fd05_5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294f93fd05_5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256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1bdcefe57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1bdcefe57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7775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29bef2185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g129bef2185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7483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29bef21858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 name="Google Shape;76;g129bef2185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9007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29bef21858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g129bef21858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054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29bef21858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129bef21858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6491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9bef21858_1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g129bef21858_1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7853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29bef21858_1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129bef21858_1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4625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294f93fd05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g1294f93fd05_5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0860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2" name="Google Shape;12;p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0"/>
              </a:spcBef>
              <a:spcAft>
                <a:spcPts val="0"/>
              </a:spcAft>
              <a:buClr>
                <a:schemeClr val="accent1"/>
              </a:buClr>
              <a:buSzPts val="1400"/>
              <a:buChar char="■"/>
              <a:defRPr>
                <a:solidFill>
                  <a:schemeClr val="accent1"/>
                </a:solidFill>
                <a:highlight>
                  <a:schemeClr val="dk1"/>
                </a:highlight>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40" name="Google Shape;40;p9"/>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0"/>
              </a:spcBef>
              <a:spcAft>
                <a:spcPts val="0"/>
              </a:spcAft>
              <a:buClr>
                <a:schemeClr val="accent1"/>
              </a:buClr>
              <a:buSzPts val="1400"/>
              <a:buChar char="○"/>
              <a:defRPr>
                <a:solidFill>
                  <a:schemeClr val="accent1"/>
                </a:solidFill>
                <a:highlight>
                  <a:schemeClr val="lt1"/>
                </a:highlight>
              </a:defRPr>
            </a:lvl2pPr>
            <a:lvl3pPr marL="1371600" lvl="2" indent="-317500">
              <a:spcBef>
                <a:spcPts val="0"/>
              </a:spcBef>
              <a:spcAft>
                <a:spcPts val="0"/>
              </a:spcAft>
              <a:buClr>
                <a:schemeClr val="accent1"/>
              </a:buClr>
              <a:buSzPts val="1400"/>
              <a:buChar char="■"/>
              <a:defRPr>
                <a:solidFill>
                  <a:schemeClr val="accent1"/>
                </a:solidFill>
                <a:highlight>
                  <a:schemeClr val="lt1"/>
                </a:highlight>
              </a:defRPr>
            </a:lvl3pPr>
            <a:lvl4pPr marL="1828800" lvl="3" indent="-317500">
              <a:spcBef>
                <a:spcPts val="0"/>
              </a:spcBef>
              <a:spcAft>
                <a:spcPts val="0"/>
              </a:spcAft>
              <a:buClr>
                <a:schemeClr val="accent1"/>
              </a:buClr>
              <a:buSzPts val="1400"/>
              <a:buChar char="●"/>
              <a:defRPr>
                <a:solidFill>
                  <a:schemeClr val="accent1"/>
                </a:solidFill>
                <a:highlight>
                  <a:schemeClr val="lt1"/>
                </a:highlight>
              </a:defRPr>
            </a:lvl4pPr>
            <a:lvl5pPr marL="2286000" lvl="4" indent="-317500">
              <a:spcBef>
                <a:spcPts val="0"/>
              </a:spcBef>
              <a:spcAft>
                <a:spcPts val="0"/>
              </a:spcAft>
              <a:buClr>
                <a:schemeClr val="accent1"/>
              </a:buClr>
              <a:buSzPts val="1400"/>
              <a:buChar char="○"/>
              <a:defRPr>
                <a:solidFill>
                  <a:schemeClr val="accent1"/>
                </a:solidFill>
                <a:highlight>
                  <a:schemeClr val="lt1"/>
                </a:highlight>
              </a:defRPr>
            </a:lvl5pPr>
            <a:lvl6pPr marL="2743200" lvl="5" indent="-317500">
              <a:spcBef>
                <a:spcPts val="0"/>
              </a:spcBef>
              <a:spcAft>
                <a:spcPts val="0"/>
              </a:spcAft>
              <a:buClr>
                <a:schemeClr val="accent1"/>
              </a:buClr>
              <a:buSzPts val="1400"/>
              <a:buChar char="■"/>
              <a:defRPr>
                <a:solidFill>
                  <a:schemeClr val="accent1"/>
                </a:solidFill>
                <a:highlight>
                  <a:schemeClr val="lt1"/>
                </a:highlight>
              </a:defRPr>
            </a:lvl6pPr>
            <a:lvl7pPr marL="3200400" lvl="6" indent="-317500">
              <a:spcBef>
                <a:spcPts val="0"/>
              </a:spcBef>
              <a:spcAft>
                <a:spcPts val="0"/>
              </a:spcAft>
              <a:buClr>
                <a:schemeClr val="accent1"/>
              </a:buClr>
              <a:buSzPts val="1400"/>
              <a:buChar char="●"/>
              <a:defRPr>
                <a:solidFill>
                  <a:schemeClr val="accent1"/>
                </a:solidFill>
                <a:highlight>
                  <a:schemeClr val="lt1"/>
                </a:highlight>
              </a:defRPr>
            </a:lvl7pPr>
            <a:lvl8pPr marL="3657600" lvl="7" indent="-317500">
              <a:spcBef>
                <a:spcPts val="0"/>
              </a:spcBef>
              <a:spcAft>
                <a:spcPts val="0"/>
              </a:spcAft>
              <a:buClr>
                <a:schemeClr val="accent1"/>
              </a:buClr>
              <a:buSzPts val="1400"/>
              <a:buChar char="○"/>
              <a:defRPr>
                <a:solidFill>
                  <a:schemeClr val="accent1"/>
                </a:solidFill>
                <a:highlight>
                  <a:schemeClr val="lt1"/>
                </a:highlight>
              </a:defRPr>
            </a:lvl8pPr>
            <a:lvl9pPr marL="4114800" lvl="8" indent="-317500">
              <a:spcBef>
                <a:spcPts val="0"/>
              </a:spcBef>
              <a:spcAft>
                <a:spcPts val="0"/>
              </a:spcAft>
              <a:buClr>
                <a:schemeClr val="accent1"/>
              </a:buClr>
              <a:buSzPts val="1400"/>
              <a:buChar char="■"/>
              <a:defRPr>
                <a:solidFill>
                  <a:schemeClr val="accent1"/>
                </a:solidFill>
                <a:highlight>
                  <a:schemeClr val="lt1"/>
                </a:highlight>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it"/>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D8B49"/>
        </a:solidFill>
        <a:effectLst/>
      </p:bgPr>
    </p:bg>
    <p:spTree>
      <p:nvGrpSpPr>
        <p:cNvPr id="1" name="Shape 55"/>
        <p:cNvGrpSpPr/>
        <p:nvPr/>
      </p:nvGrpSpPr>
      <p:grpSpPr>
        <a:xfrm>
          <a:off x="0" y="0"/>
          <a:ext cx="0" cy="0"/>
          <a:chOff x="0" y="0"/>
          <a:chExt cx="0" cy="0"/>
        </a:xfrm>
      </p:grpSpPr>
      <p:sp>
        <p:nvSpPr>
          <p:cNvPr id="56" name="Google Shape;56;p13"/>
          <p:cNvSpPr txBox="1"/>
          <p:nvPr/>
        </p:nvSpPr>
        <p:spPr>
          <a:xfrm>
            <a:off x="1858050" y="1740900"/>
            <a:ext cx="5592600" cy="1554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4900" i="1">
                <a:solidFill>
                  <a:srgbClr val="F6F6E9"/>
                </a:solidFill>
                <a:latin typeface="Russo One"/>
                <a:ea typeface="Russo One"/>
                <a:cs typeface="Russo One"/>
                <a:sym typeface="Russo One"/>
              </a:rPr>
              <a:t>UDA - Italiano</a:t>
            </a:r>
            <a:endParaRPr sz="4900" i="1">
              <a:solidFill>
                <a:srgbClr val="F6F6E9"/>
              </a:solidFill>
              <a:latin typeface="Russo One"/>
              <a:ea typeface="Russo One"/>
              <a:cs typeface="Russo One"/>
              <a:sym typeface="Russo One"/>
            </a:endParaRPr>
          </a:p>
          <a:p>
            <a:pPr marL="0" lvl="0" indent="0" algn="ctr" rtl="0">
              <a:spcBef>
                <a:spcPts val="0"/>
              </a:spcBef>
              <a:spcAft>
                <a:spcPts val="0"/>
              </a:spcAft>
              <a:buNone/>
            </a:pPr>
            <a:endParaRPr sz="4000">
              <a:solidFill>
                <a:srgbClr val="F6F6E9"/>
              </a:solidFill>
              <a:latin typeface="Russo One"/>
              <a:ea typeface="Russo One"/>
              <a:cs typeface="Russo One"/>
              <a:sym typeface="Russo One"/>
            </a:endParaRPr>
          </a:p>
        </p:txBody>
      </p:sp>
      <p:sp>
        <p:nvSpPr>
          <p:cNvPr id="57" name="Google Shape;57;p13"/>
          <p:cNvSpPr txBox="1"/>
          <p:nvPr/>
        </p:nvSpPr>
        <p:spPr>
          <a:xfrm>
            <a:off x="3316675" y="2480775"/>
            <a:ext cx="36312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2900">
                <a:solidFill>
                  <a:srgbClr val="F6F6E9"/>
                </a:solidFill>
                <a:latin typeface="Russo One"/>
                <a:ea typeface="Russo One"/>
                <a:cs typeface="Russo One"/>
                <a:sym typeface="Russo One"/>
              </a:rPr>
              <a:t>Classe IIB</a:t>
            </a:r>
            <a:endParaRPr sz="2400">
              <a:latin typeface="Source Code Pro"/>
              <a:ea typeface="Source Code Pro"/>
              <a:cs typeface="Source Code Pro"/>
              <a:sym typeface="Source Code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BDDD1"/>
        </a:solidFill>
        <a:effectLst/>
      </p:bgPr>
    </p:bg>
    <p:spTree>
      <p:nvGrpSpPr>
        <p:cNvPr id="1" name="Shape 135"/>
        <p:cNvGrpSpPr/>
        <p:nvPr/>
      </p:nvGrpSpPr>
      <p:grpSpPr>
        <a:xfrm>
          <a:off x="0" y="0"/>
          <a:ext cx="0" cy="0"/>
          <a:chOff x="0" y="0"/>
          <a:chExt cx="0" cy="0"/>
        </a:xfrm>
      </p:grpSpPr>
      <p:sp>
        <p:nvSpPr>
          <p:cNvPr id="136" name="Google Shape;136;p22"/>
          <p:cNvSpPr txBox="1"/>
          <p:nvPr/>
        </p:nvSpPr>
        <p:spPr>
          <a:xfrm>
            <a:off x="2676600" y="215200"/>
            <a:ext cx="3790800" cy="615600"/>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it" sz="4000">
                <a:solidFill>
                  <a:srgbClr val="272727"/>
                </a:solidFill>
                <a:latin typeface="Russo One"/>
                <a:ea typeface="Russo One"/>
                <a:cs typeface="Russo One"/>
                <a:sym typeface="Russo One"/>
              </a:rPr>
              <a:t>ARTICOLO 8</a:t>
            </a:r>
            <a:endParaRPr sz="300">
              <a:solidFill>
                <a:srgbClr val="272727"/>
              </a:solidFill>
              <a:latin typeface="Russo One"/>
              <a:ea typeface="Russo One"/>
              <a:cs typeface="Russo One"/>
              <a:sym typeface="Russo One"/>
            </a:endParaRPr>
          </a:p>
        </p:txBody>
      </p:sp>
      <p:sp>
        <p:nvSpPr>
          <p:cNvPr id="137" name="Google Shape;137;p22"/>
          <p:cNvSpPr txBox="1"/>
          <p:nvPr/>
        </p:nvSpPr>
        <p:spPr>
          <a:xfrm>
            <a:off x="393000" y="943100"/>
            <a:ext cx="8431500" cy="10497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it" sz="1200">
                <a:solidFill>
                  <a:srgbClr val="272727"/>
                </a:solidFill>
                <a:latin typeface="Space Mono"/>
                <a:ea typeface="Space Mono"/>
                <a:cs typeface="Space Mono"/>
                <a:sym typeface="Space Mono"/>
              </a:rPr>
              <a:t>Secondo l’articolo 8, la Repubblica si impegna ad attribuire uguale spazio e tutela a tutte le confessioni religiose, anche se la religione cattolica ha ancora una posizione nettamente privilegiata, avendo influenzato per secoli il nostro Paese. Garantisce, inoltre, a credenti diversi pieno diritto di organizzarsi secondo loro statuti, purché non trasgrediscano le leggi dello Stato</a:t>
            </a:r>
            <a:r>
              <a:rPr lang="it" sz="1200">
                <a:latin typeface="Space Mono"/>
                <a:ea typeface="Space Mono"/>
                <a:cs typeface="Space Mono"/>
                <a:sym typeface="Space Mono"/>
              </a:rPr>
              <a:t>.</a:t>
            </a:r>
            <a:r>
              <a:rPr lang="it" sz="1300">
                <a:latin typeface="Space Mono"/>
                <a:ea typeface="Space Mono"/>
                <a:cs typeface="Space Mono"/>
                <a:sym typeface="Space Mono"/>
              </a:rPr>
              <a:t> </a:t>
            </a:r>
            <a:endParaRPr sz="1300"/>
          </a:p>
        </p:txBody>
      </p:sp>
      <p:sp>
        <p:nvSpPr>
          <p:cNvPr id="138" name="Google Shape;138;p22"/>
          <p:cNvSpPr txBox="1"/>
          <p:nvPr/>
        </p:nvSpPr>
        <p:spPr>
          <a:xfrm>
            <a:off x="4276050" y="2262925"/>
            <a:ext cx="4229100" cy="1054648"/>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1600"/>
              </a:spcAft>
              <a:buNone/>
            </a:pPr>
            <a:r>
              <a:rPr lang="it" sz="1200" dirty="0">
                <a:solidFill>
                  <a:srgbClr val="272727"/>
                </a:solidFill>
                <a:latin typeface="Space Mono"/>
                <a:ea typeface="Space Mono"/>
                <a:cs typeface="Space Mono"/>
                <a:sym typeface="Space Mono"/>
              </a:rPr>
              <a:t>Nel Seicento manzoniano però non c’è nessuna legge che tutela le diverse comunità religiose, poiché la società cristiana non contempla </a:t>
            </a:r>
            <a:r>
              <a:rPr lang="it" sz="1200" dirty="0" smtClean="0">
                <a:solidFill>
                  <a:srgbClr val="272727"/>
                </a:solidFill>
                <a:latin typeface="Space Mono"/>
                <a:ea typeface="Space Mono"/>
                <a:cs typeface="Space Mono"/>
                <a:sym typeface="Space Mono"/>
              </a:rPr>
              <a:t>nessun’altra </a:t>
            </a:r>
            <a:r>
              <a:rPr lang="it" sz="1200" dirty="0">
                <a:solidFill>
                  <a:srgbClr val="272727"/>
                </a:solidFill>
                <a:latin typeface="Space Mono"/>
                <a:ea typeface="Space Mono"/>
                <a:cs typeface="Space Mono"/>
                <a:sym typeface="Space Mono"/>
              </a:rPr>
              <a:t>forma di confessione.</a:t>
            </a:r>
            <a:r>
              <a:rPr lang="it" sz="1200" dirty="0">
                <a:latin typeface="Space Mono"/>
                <a:ea typeface="Space Mono"/>
                <a:cs typeface="Space Mono"/>
                <a:sym typeface="Space Mono"/>
              </a:rPr>
              <a:t> </a:t>
            </a:r>
            <a:endParaRPr sz="1200" dirty="0"/>
          </a:p>
        </p:txBody>
      </p:sp>
      <p:sp>
        <p:nvSpPr>
          <p:cNvPr id="139" name="Google Shape;139;p22"/>
          <p:cNvSpPr txBox="1"/>
          <p:nvPr/>
        </p:nvSpPr>
        <p:spPr>
          <a:xfrm>
            <a:off x="2947075" y="4789500"/>
            <a:ext cx="33996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100">
                <a:latin typeface="Source Code Pro"/>
                <a:ea typeface="Source Code Pro"/>
                <a:cs typeface="Source Code Pro"/>
                <a:sym typeface="Source Code Pro"/>
              </a:rPr>
              <a:t>Claudio Ricciardi, Giuseppa Dragone </a:t>
            </a:r>
            <a:endParaRPr sz="1100">
              <a:latin typeface="Source Code Pro"/>
              <a:ea typeface="Source Code Pro"/>
              <a:cs typeface="Source Code Pro"/>
              <a:sym typeface="Source Code Pro"/>
            </a:endParaRPr>
          </a:p>
        </p:txBody>
      </p:sp>
      <p:pic>
        <p:nvPicPr>
          <p:cNvPr id="140" name="Google Shape;140;p22"/>
          <p:cNvPicPr preferRelativeResize="0"/>
          <p:nvPr/>
        </p:nvPicPr>
        <p:blipFill>
          <a:blip r:embed="rId3">
            <a:alphaModFix/>
          </a:blip>
          <a:stretch>
            <a:fillRect/>
          </a:stretch>
        </p:blipFill>
        <p:spPr>
          <a:xfrm>
            <a:off x="666325" y="2300375"/>
            <a:ext cx="3232700" cy="1994100"/>
          </a:xfrm>
          <a:prstGeom prst="rect">
            <a:avLst/>
          </a:prstGeom>
          <a:noFill/>
          <a:ln>
            <a:noFill/>
          </a:ln>
        </p:spPr>
      </p:pic>
      <p:sp>
        <p:nvSpPr>
          <p:cNvPr id="141" name="Google Shape;141;p22"/>
          <p:cNvSpPr txBox="1"/>
          <p:nvPr/>
        </p:nvSpPr>
        <p:spPr>
          <a:xfrm>
            <a:off x="4046700" y="3433963"/>
            <a:ext cx="4687800" cy="123928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600"/>
              </a:spcAft>
              <a:buNone/>
            </a:pPr>
            <a:r>
              <a:rPr lang="it" sz="1200" dirty="0">
                <a:solidFill>
                  <a:srgbClr val="272727"/>
                </a:solidFill>
                <a:latin typeface="Space Mono"/>
                <a:ea typeface="Space Mono"/>
                <a:cs typeface="Space Mono"/>
                <a:sym typeface="Space Mono"/>
              </a:rPr>
              <a:t>La chiesa seicentesca risulta, inoltre, mezzo per condizionare gli altri o dimostrare superiorità sociale, </a:t>
            </a:r>
            <a:r>
              <a:rPr lang="it" sz="1200" dirty="0" smtClean="0">
                <a:solidFill>
                  <a:srgbClr val="272727"/>
                </a:solidFill>
                <a:latin typeface="Space Mono"/>
                <a:ea typeface="Space Mono"/>
                <a:cs typeface="Space Mono"/>
                <a:sym typeface="Space Mono"/>
              </a:rPr>
              <a:t>mentre </a:t>
            </a:r>
            <a:r>
              <a:rPr lang="it" sz="1200" dirty="0">
                <a:solidFill>
                  <a:srgbClr val="272727"/>
                </a:solidFill>
                <a:latin typeface="Space Mono"/>
                <a:ea typeface="Space Mono"/>
                <a:cs typeface="Space Mono"/>
                <a:sym typeface="Space Mono"/>
              </a:rPr>
              <a:t>Lodovico diventa frate unicamente per una redenzione personale.</a:t>
            </a:r>
            <a:endParaRPr dirty="0">
              <a:solidFill>
                <a:srgbClr val="272727"/>
              </a:solidFill>
              <a:latin typeface="Source Code Pro"/>
              <a:ea typeface="Source Code Pro"/>
              <a:cs typeface="Source Code Pro"/>
              <a:sym typeface="Source Code Pr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Shape 145"/>
        <p:cNvGrpSpPr/>
        <p:nvPr/>
      </p:nvGrpSpPr>
      <p:grpSpPr>
        <a:xfrm>
          <a:off x="0" y="0"/>
          <a:ext cx="0" cy="0"/>
          <a:chOff x="0" y="0"/>
          <a:chExt cx="0" cy="0"/>
        </a:xfrm>
      </p:grpSpPr>
      <p:sp>
        <p:nvSpPr>
          <p:cNvPr id="146" name="Google Shape;146;p23"/>
          <p:cNvSpPr txBox="1"/>
          <p:nvPr/>
        </p:nvSpPr>
        <p:spPr>
          <a:xfrm>
            <a:off x="3047175" y="144562"/>
            <a:ext cx="7589100" cy="615600"/>
          </a:xfrm>
          <a:prstGeom prst="rect">
            <a:avLst/>
          </a:prstGeom>
          <a:noFill/>
          <a:ln>
            <a:noFill/>
          </a:ln>
        </p:spPr>
        <p:txBody>
          <a:bodyPr spcFirstLastPara="1" wrap="square" lIns="0" tIns="0" rIns="0" bIns="0" anchor="t" anchorCtr="0">
            <a:spAutoFit/>
          </a:bodyPr>
          <a:lstStyle/>
          <a:p>
            <a:pPr marL="0" marR="0" lvl="0" indent="0" algn="l" rtl="0">
              <a:lnSpc>
                <a:spcPct val="140009"/>
              </a:lnSpc>
              <a:spcBef>
                <a:spcPts val="0"/>
              </a:spcBef>
              <a:spcAft>
                <a:spcPts val="0"/>
              </a:spcAft>
              <a:buNone/>
            </a:pPr>
            <a:r>
              <a:rPr lang="it" sz="4000">
                <a:solidFill>
                  <a:srgbClr val="F6F6E9"/>
                </a:solidFill>
                <a:latin typeface="Russo One"/>
                <a:ea typeface="Russo One"/>
                <a:cs typeface="Russo One"/>
                <a:sym typeface="Russo One"/>
              </a:rPr>
              <a:t>ARTICOLO 9</a:t>
            </a:r>
            <a:endParaRPr sz="300">
              <a:latin typeface="Russo One"/>
              <a:ea typeface="Russo One"/>
              <a:cs typeface="Russo One"/>
              <a:sym typeface="Russo One"/>
            </a:endParaRPr>
          </a:p>
        </p:txBody>
      </p:sp>
      <p:sp>
        <p:nvSpPr>
          <p:cNvPr id="147" name="Google Shape;147;p23"/>
          <p:cNvSpPr txBox="1"/>
          <p:nvPr/>
        </p:nvSpPr>
        <p:spPr>
          <a:xfrm>
            <a:off x="318200" y="950825"/>
            <a:ext cx="2927400" cy="11430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it" sz="1100">
                <a:solidFill>
                  <a:srgbClr val="F6F6E9"/>
                </a:solidFill>
                <a:latin typeface="Space Mono"/>
                <a:ea typeface="Space Mono"/>
                <a:cs typeface="Space Mono"/>
                <a:sym typeface="Space Mono"/>
              </a:rPr>
              <a:t>L’articolo 9 è volto a promuovere e tutelare la cultura, lo sviluppo e la ricerca scientifica; un particolare interesse è dedicato al paesaggio e al patrimonio storico-artistico.</a:t>
            </a:r>
            <a:endParaRPr sz="1100">
              <a:solidFill>
                <a:srgbClr val="F6F6E9"/>
              </a:solidFill>
              <a:latin typeface="Space Mono"/>
              <a:ea typeface="Space Mono"/>
              <a:cs typeface="Space Mono"/>
              <a:sym typeface="Space Mono"/>
            </a:endParaRPr>
          </a:p>
        </p:txBody>
      </p:sp>
      <p:sp>
        <p:nvSpPr>
          <p:cNvPr id="148" name="Google Shape;148;p23"/>
          <p:cNvSpPr txBox="1"/>
          <p:nvPr/>
        </p:nvSpPr>
        <p:spPr>
          <a:xfrm>
            <a:off x="3250550" y="4700525"/>
            <a:ext cx="2798400" cy="323100"/>
          </a:xfrm>
          <a:prstGeom prst="rect">
            <a:avLst/>
          </a:prstGeom>
          <a:noFill/>
          <a:ln>
            <a:noFill/>
          </a:ln>
        </p:spPr>
        <p:txBody>
          <a:bodyPr spcFirstLastPara="1" wrap="square" lIns="91425" tIns="91425" rIns="91425" bIns="91425" anchor="t" anchorCtr="0">
            <a:spAutoFit/>
          </a:bodyPr>
          <a:lstStyle/>
          <a:p>
            <a:pPr marL="0" lvl="0" indent="0" algn="l" rtl="0">
              <a:lnSpc>
                <a:spcPct val="140012"/>
              </a:lnSpc>
              <a:spcBef>
                <a:spcPts val="0"/>
              </a:spcBef>
              <a:spcAft>
                <a:spcPts val="0"/>
              </a:spcAft>
              <a:buClr>
                <a:srgbClr val="000000"/>
              </a:buClr>
              <a:buFont typeface="Arial"/>
              <a:buNone/>
            </a:pPr>
            <a:r>
              <a:rPr lang="it" sz="900">
                <a:solidFill>
                  <a:srgbClr val="F6F6E9"/>
                </a:solidFill>
                <a:latin typeface="Space Mono"/>
                <a:ea typeface="Space Mono"/>
                <a:cs typeface="Space Mono"/>
                <a:sym typeface="Space Mono"/>
              </a:rPr>
              <a:t> Carmela Maiolino, Pierluigi Esposito  </a:t>
            </a:r>
            <a:endParaRPr sz="900"/>
          </a:p>
        </p:txBody>
      </p:sp>
      <p:cxnSp>
        <p:nvCxnSpPr>
          <p:cNvPr id="149" name="Google Shape;149;p23"/>
          <p:cNvCxnSpPr/>
          <p:nvPr/>
        </p:nvCxnSpPr>
        <p:spPr>
          <a:xfrm>
            <a:off x="1781900" y="2223438"/>
            <a:ext cx="0" cy="348300"/>
          </a:xfrm>
          <a:prstGeom prst="straightConnector1">
            <a:avLst/>
          </a:prstGeom>
          <a:noFill/>
          <a:ln w="9525" cap="flat" cmpd="sng">
            <a:solidFill>
              <a:srgbClr val="F6F6E9"/>
            </a:solidFill>
            <a:prstDash val="solid"/>
            <a:round/>
            <a:headEnd type="none" w="med" len="med"/>
            <a:tailEnd type="triangle" w="med" len="med"/>
          </a:ln>
        </p:spPr>
      </p:cxnSp>
      <p:sp>
        <p:nvSpPr>
          <p:cNvPr id="150" name="Google Shape;150;p23"/>
          <p:cNvSpPr txBox="1"/>
          <p:nvPr/>
        </p:nvSpPr>
        <p:spPr>
          <a:xfrm>
            <a:off x="213950" y="2619838"/>
            <a:ext cx="3135900" cy="1911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it" sz="1100">
                <a:solidFill>
                  <a:srgbClr val="F6F6E9"/>
                </a:solidFill>
                <a:latin typeface="Space Mono"/>
                <a:ea typeface="Space Mono"/>
                <a:cs typeface="Space Mono"/>
                <a:sym typeface="Space Mono"/>
              </a:rPr>
              <a:t>Con la sua modifica, è stato introdotto un nuovo comma con il fine di riconoscere, tra i principi fondamentali, la tutela dell’ambiente, della biodiversità e degli ecosistemi nell’interesse delle future generazioni, introducendo la tutela degli animali. </a:t>
            </a:r>
            <a:endParaRPr sz="1100">
              <a:solidFill>
                <a:srgbClr val="F6F6E9"/>
              </a:solidFill>
              <a:latin typeface="Space Mono"/>
              <a:ea typeface="Space Mono"/>
              <a:cs typeface="Space Mono"/>
              <a:sym typeface="Space Mono"/>
            </a:endParaRPr>
          </a:p>
        </p:txBody>
      </p:sp>
      <p:sp>
        <p:nvSpPr>
          <p:cNvPr id="151" name="Google Shape;151;p23"/>
          <p:cNvSpPr txBox="1"/>
          <p:nvPr/>
        </p:nvSpPr>
        <p:spPr>
          <a:xfrm>
            <a:off x="6053900" y="1059425"/>
            <a:ext cx="2844900" cy="3641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it" sz="1200">
                <a:solidFill>
                  <a:srgbClr val="F6F6E9"/>
                </a:solidFill>
                <a:latin typeface="Space Mono"/>
                <a:ea typeface="Space Mono"/>
                <a:cs typeface="Space Mono"/>
                <a:sym typeface="Space Mono"/>
              </a:rPr>
              <a:t>N</a:t>
            </a:r>
            <a:r>
              <a:rPr lang="it" sz="1100">
                <a:solidFill>
                  <a:srgbClr val="F6F6E9"/>
                </a:solidFill>
                <a:latin typeface="Space Mono"/>
                <a:ea typeface="Space Mono"/>
                <a:cs typeface="Space Mono"/>
                <a:sym typeface="Space Mono"/>
              </a:rPr>
              <a:t>el confronto con il Seicento manzoniano, una differenza fondamentale riguarda il piano culturale: se nella società odierna l’articolo è rivolto al popolo e particolarmente sensibile all’identità nazionale, le gride, redatte solo a favore dei potenti, ne I Promessi sposi non sono chiare alla maggior parte della popolazione, in cui domina una diffusa ignoranza, dovuta sia al periodo storico che a un voluto aggiramento delle leggi.</a:t>
            </a:r>
            <a:endParaRPr sz="1100">
              <a:solidFill>
                <a:srgbClr val="F6F6E9"/>
              </a:solidFill>
              <a:latin typeface="Space Mono"/>
              <a:ea typeface="Space Mono"/>
              <a:cs typeface="Space Mono"/>
              <a:sym typeface="Space Mono"/>
            </a:endParaRPr>
          </a:p>
          <a:p>
            <a:pPr marL="0" lvl="0" indent="0" algn="just" rtl="0">
              <a:lnSpc>
                <a:spcPct val="115000"/>
              </a:lnSpc>
              <a:spcBef>
                <a:spcPts val="1200"/>
              </a:spcBef>
              <a:spcAft>
                <a:spcPts val="0"/>
              </a:spcAft>
              <a:buNone/>
            </a:pPr>
            <a:r>
              <a:rPr lang="it" sz="1100">
                <a:solidFill>
                  <a:srgbClr val="202122"/>
                </a:solidFill>
                <a:highlight>
                  <a:srgbClr val="F8F9FA"/>
                </a:highlight>
              </a:rPr>
              <a:t> </a:t>
            </a:r>
            <a:endParaRPr sz="1100">
              <a:solidFill>
                <a:srgbClr val="202122"/>
              </a:solidFill>
              <a:highlight>
                <a:srgbClr val="F8F9FA"/>
              </a:highlight>
            </a:endParaRPr>
          </a:p>
          <a:p>
            <a:pPr marL="0" lvl="0" indent="0" algn="l" rtl="0">
              <a:lnSpc>
                <a:spcPct val="115000"/>
              </a:lnSpc>
              <a:spcBef>
                <a:spcPts val="0"/>
              </a:spcBef>
              <a:spcAft>
                <a:spcPts val="0"/>
              </a:spcAft>
              <a:buNone/>
            </a:pPr>
            <a:endParaRPr sz="1100">
              <a:latin typeface="Source Code Pro"/>
              <a:ea typeface="Source Code Pro"/>
              <a:cs typeface="Source Code Pro"/>
              <a:sym typeface="Source Code Pro"/>
            </a:endParaRPr>
          </a:p>
        </p:txBody>
      </p:sp>
      <p:pic>
        <p:nvPicPr>
          <p:cNvPr id="152" name="Google Shape;152;p23"/>
          <p:cNvPicPr preferRelativeResize="0"/>
          <p:nvPr/>
        </p:nvPicPr>
        <p:blipFill>
          <a:blip r:embed="rId3">
            <a:alphaModFix/>
          </a:blip>
          <a:stretch>
            <a:fillRect/>
          </a:stretch>
        </p:blipFill>
        <p:spPr>
          <a:xfrm>
            <a:off x="3555612" y="2775063"/>
            <a:ext cx="2188275" cy="1456571"/>
          </a:xfrm>
          <a:prstGeom prst="rect">
            <a:avLst/>
          </a:prstGeom>
          <a:noFill/>
          <a:ln>
            <a:noFill/>
          </a:ln>
        </p:spPr>
      </p:pic>
      <p:pic>
        <p:nvPicPr>
          <p:cNvPr id="153" name="Google Shape;153;p23"/>
          <p:cNvPicPr preferRelativeResize="0"/>
          <p:nvPr/>
        </p:nvPicPr>
        <p:blipFill>
          <a:blip r:embed="rId4">
            <a:alphaModFix/>
          </a:blip>
          <a:stretch>
            <a:fillRect/>
          </a:stretch>
        </p:blipFill>
        <p:spPr>
          <a:xfrm>
            <a:off x="3571388" y="1059425"/>
            <a:ext cx="2156700" cy="1484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BDDD1"/>
        </a:solidFill>
        <a:effectLst/>
      </p:bgPr>
    </p:bg>
    <p:spTree>
      <p:nvGrpSpPr>
        <p:cNvPr id="1" name="Shape 157"/>
        <p:cNvGrpSpPr/>
        <p:nvPr/>
      </p:nvGrpSpPr>
      <p:grpSpPr>
        <a:xfrm>
          <a:off x="0" y="0"/>
          <a:ext cx="0" cy="0"/>
          <a:chOff x="0" y="0"/>
          <a:chExt cx="0" cy="0"/>
        </a:xfrm>
      </p:grpSpPr>
      <p:sp>
        <p:nvSpPr>
          <p:cNvPr id="158" name="Google Shape;158;p24"/>
          <p:cNvSpPr txBox="1"/>
          <p:nvPr/>
        </p:nvSpPr>
        <p:spPr>
          <a:xfrm>
            <a:off x="199175" y="713250"/>
            <a:ext cx="4372800" cy="3618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2300"/>
              </a:spcAft>
              <a:buNone/>
            </a:pPr>
            <a:endParaRPr sz="1150" i="1">
              <a:solidFill>
                <a:srgbClr val="272727"/>
              </a:solidFill>
              <a:latin typeface="Space Mono"/>
              <a:ea typeface="Space Mono"/>
              <a:cs typeface="Space Mono"/>
              <a:sym typeface="Space Mono"/>
            </a:endParaRPr>
          </a:p>
        </p:txBody>
      </p:sp>
      <p:sp>
        <p:nvSpPr>
          <p:cNvPr id="159" name="Google Shape;159;p24"/>
          <p:cNvSpPr txBox="1"/>
          <p:nvPr/>
        </p:nvSpPr>
        <p:spPr>
          <a:xfrm>
            <a:off x="2710050" y="97650"/>
            <a:ext cx="3723900" cy="615600"/>
          </a:xfrm>
          <a:prstGeom prst="rect">
            <a:avLst/>
          </a:prstGeom>
          <a:noFill/>
          <a:ln>
            <a:noFill/>
          </a:ln>
        </p:spPr>
        <p:txBody>
          <a:bodyPr spcFirstLastPara="1" wrap="square" lIns="0" tIns="0" rIns="0" bIns="0" anchor="t" anchorCtr="0">
            <a:spAutoFit/>
          </a:bodyPr>
          <a:lstStyle/>
          <a:p>
            <a:pPr marL="0" marR="0" lvl="0" indent="0" algn="l" rtl="0">
              <a:lnSpc>
                <a:spcPct val="140009"/>
              </a:lnSpc>
              <a:spcBef>
                <a:spcPts val="0"/>
              </a:spcBef>
              <a:spcAft>
                <a:spcPts val="0"/>
              </a:spcAft>
              <a:buNone/>
            </a:pPr>
            <a:r>
              <a:rPr lang="it" sz="4000">
                <a:solidFill>
                  <a:srgbClr val="272727"/>
                </a:solidFill>
                <a:latin typeface="Russo One"/>
                <a:ea typeface="Russo One"/>
                <a:cs typeface="Russo One"/>
                <a:sym typeface="Russo One"/>
              </a:rPr>
              <a:t>ARTICOLO 10</a:t>
            </a:r>
            <a:endParaRPr sz="300">
              <a:solidFill>
                <a:srgbClr val="272727"/>
              </a:solidFill>
              <a:latin typeface="Russo One"/>
              <a:ea typeface="Russo One"/>
              <a:cs typeface="Russo One"/>
              <a:sym typeface="Russo One"/>
            </a:endParaRPr>
          </a:p>
        </p:txBody>
      </p:sp>
      <p:sp>
        <p:nvSpPr>
          <p:cNvPr id="160" name="Google Shape;160;p24"/>
          <p:cNvSpPr txBox="1"/>
          <p:nvPr/>
        </p:nvSpPr>
        <p:spPr>
          <a:xfrm>
            <a:off x="645950" y="922200"/>
            <a:ext cx="8031300" cy="920252"/>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0"/>
              </a:spcAft>
              <a:buNone/>
            </a:pPr>
            <a:r>
              <a:rPr lang="it" sz="1300" dirty="0">
                <a:solidFill>
                  <a:srgbClr val="272727"/>
                </a:solidFill>
                <a:latin typeface="Space Mono"/>
                <a:ea typeface="Space Mono"/>
                <a:cs typeface="Space Mono"/>
                <a:sym typeface="Space Mono"/>
              </a:rPr>
              <a:t>L’articolo 10 della Costituzione attesta la volontà della Repubblica di rispettare il diritto internazionale, riconoscendo allo straniero i diritti fondamentali </a:t>
            </a:r>
            <a:r>
              <a:rPr lang="it" sz="1300" dirty="0" smtClean="0">
                <a:solidFill>
                  <a:srgbClr val="272727"/>
                </a:solidFill>
                <a:latin typeface="Space Mono"/>
                <a:ea typeface="Space Mono"/>
                <a:cs typeface="Space Mono"/>
                <a:sym typeface="Space Mono"/>
              </a:rPr>
              <a:t>senza fare distinzioni </a:t>
            </a:r>
            <a:r>
              <a:rPr lang="it" sz="1300" dirty="0">
                <a:solidFill>
                  <a:srgbClr val="272727"/>
                </a:solidFill>
                <a:latin typeface="Space Mono"/>
                <a:ea typeface="Space Mono"/>
                <a:cs typeface="Space Mono"/>
                <a:sym typeface="Space Mono"/>
              </a:rPr>
              <a:t>sulla </a:t>
            </a:r>
            <a:r>
              <a:rPr lang="it" sz="1300" dirty="0" smtClean="0">
                <a:solidFill>
                  <a:srgbClr val="272727"/>
                </a:solidFill>
                <a:latin typeface="Space Mono"/>
                <a:ea typeface="Space Mono"/>
                <a:cs typeface="Space Mono"/>
                <a:sym typeface="Space Mono"/>
              </a:rPr>
              <a:t>cittadinanza, </a:t>
            </a:r>
            <a:r>
              <a:rPr lang="it" sz="1300" dirty="0">
                <a:solidFill>
                  <a:srgbClr val="272727"/>
                </a:solidFill>
                <a:latin typeface="Space Mono"/>
                <a:ea typeface="Space Mono"/>
                <a:cs typeface="Space Mono"/>
                <a:sym typeface="Space Mono"/>
              </a:rPr>
              <a:t>ma rispettando il singolo essere umano di qualunque provenienza geografica.</a:t>
            </a:r>
            <a:endParaRPr sz="1300" dirty="0">
              <a:solidFill>
                <a:srgbClr val="272727"/>
              </a:solidFill>
              <a:latin typeface="Space Mono"/>
              <a:ea typeface="Space Mono"/>
              <a:cs typeface="Space Mono"/>
              <a:sym typeface="Space Mono"/>
            </a:endParaRPr>
          </a:p>
        </p:txBody>
      </p:sp>
      <p:sp>
        <p:nvSpPr>
          <p:cNvPr id="161" name="Google Shape;161;p24"/>
          <p:cNvSpPr txBox="1"/>
          <p:nvPr/>
        </p:nvSpPr>
        <p:spPr>
          <a:xfrm>
            <a:off x="4751675" y="2673500"/>
            <a:ext cx="4045500" cy="179507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it" sz="1300" dirty="0">
                <a:solidFill>
                  <a:srgbClr val="272727"/>
                </a:solidFill>
                <a:latin typeface="Space Mono"/>
                <a:ea typeface="Space Mono"/>
                <a:cs typeface="Space Mono"/>
                <a:sym typeface="Space Mono"/>
              </a:rPr>
              <a:t>In piccola scala, è quello che accade quando Lucia, vessata nel suo paesino dalle indesiderate attenzioni e dai tiri mancini di Don Rodrigo, si trova </a:t>
            </a:r>
            <a:r>
              <a:rPr lang="it" sz="1300" dirty="0" smtClean="0">
                <a:solidFill>
                  <a:srgbClr val="272727"/>
                </a:solidFill>
                <a:latin typeface="Space Mono"/>
                <a:ea typeface="Space Mono"/>
                <a:cs typeface="Space Mono"/>
                <a:sym typeface="Space Mono"/>
              </a:rPr>
              <a:t>costretta </a:t>
            </a:r>
            <a:r>
              <a:rPr lang="it" sz="1300" dirty="0">
                <a:solidFill>
                  <a:srgbClr val="272727"/>
                </a:solidFill>
                <a:latin typeface="Space Mono"/>
                <a:ea typeface="Space Mono"/>
                <a:cs typeface="Space Mono"/>
                <a:sym typeface="Space Mono"/>
              </a:rPr>
              <a:t>a richiedere asilo nel convento della Monaca di Monza per ottenere un minimo di libertà.</a:t>
            </a:r>
            <a:endParaRPr sz="1300" dirty="0">
              <a:solidFill>
                <a:srgbClr val="272727"/>
              </a:solidFill>
              <a:latin typeface="Space Mono"/>
              <a:ea typeface="Space Mono"/>
              <a:cs typeface="Space Mono"/>
              <a:sym typeface="Space Mono"/>
            </a:endParaRPr>
          </a:p>
        </p:txBody>
      </p:sp>
      <p:pic>
        <p:nvPicPr>
          <p:cNvPr id="162" name="Google Shape;162;p24"/>
          <p:cNvPicPr preferRelativeResize="0"/>
          <p:nvPr/>
        </p:nvPicPr>
        <p:blipFill>
          <a:blip r:embed="rId3">
            <a:alphaModFix/>
          </a:blip>
          <a:stretch>
            <a:fillRect/>
          </a:stretch>
        </p:blipFill>
        <p:spPr>
          <a:xfrm>
            <a:off x="563647" y="2286439"/>
            <a:ext cx="3643866" cy="2004200"/>
          </a:xfrm>
          <a:prstGeom prst="rect">
            <a:avLst/>
          </a:prstGeom>
          <a:noFill/>
          <a:ln>
            <a:noFill/>
          </a:ln>
        </p:spPr>
      </p:pic>
      <p:sp>
        <p:nvSpPr>
          <p:cNvPr id="163" name="Google Shape;163;p24"/>
          <p:cNvSpPr txBox="1"/>
          <p:nvPr/>
        </p:nvSpPr>
        <p:spPr>
          <a:xfrm>
            <a:off x="3167450" y="4764500"/>
            <a:ext cx="2988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100">
                <a:latin typeface="Source Code Pro"/>
                <a:ea typeface="Source Code Pro"/>
                <a:cs typeface="Source Code Pro"/>
                <a:sym typeface="Source Code Pro"/>
              </a:rPr>
              <a:t>Angelo Tortorella, Nicola Villari</a:t>
            </a:r>
            <a:endParaRPr sz="1100">
              <a:latin typeface="Source Code Pro"/>
              <a:ea typeface="Source Code Pro"/>
              <a:cs typeface="Source Code Pro"/>
              <a:sym typeface="Source Code Pro"/>
            </a:endParaRPr>
          </a:p>
        </p:txBody>
      </p:sp>
      <p:cxnSp>
        <p:nvCxnSpPr>
          <p:cNvPr id="164" name="Google Shape;164;p24"/>
          <p:cNvCxnSpPr/>
          <p:nvPr/>
        </p:nvCxnSpPr>
        <p:spPr>
          <a:xfrm>
            <a:off x="6155700" y="1930900"/>
            <a:ext cx="474900" cy="624300"/>
          </a:xfrm>
          <a:prstGeom prst="straightConnector1">
            <a:avLst/>
          </a:prstGeom>
          <a:noFill/>
          <a:ln w="9525" cap="flat" cmpd="sng">
            <a:solidFill>
              <a:srgbClr val="272727"/>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Shape 168"/>
        <p:cNvGrpSpPr/>
        <p:nvPr/>
      </p:nvGrpSpPr>
      <p:grpSpPr>
        <a:xfrm>
          <a:off x="0" y="0"/>
          <a:ext cx="0" cy="0"/>
          <a:chOff x="0" y="0"/>
          <a:chExt cx="0" cy="0"/>
        </a:xfrm>
      </p:grpSpPr>
      <p:sp>
        <p:nvSpPr>
          <p:cNvPr id="169" name="Google Shape;169;p25"/>
          <p:cNvSpPr txBox="1"/>
          <p:nvPr/>
        </p:nvSpPr>
        <p:spPr>
          <a:xfrm>
            <a:off x="777450" y="144837"/>
            <a:ext cx="7589100" cy="615600"/>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it" sz="4000">
                <a:solidFill>
                  <a:srgbClr val="F6F6E9"/>
                </a:solidFill>
                <a:latin typeface="Russo One"/>
                <a:ea typeface="Russo One"/>
                <a:cs typeface="Russo One"/>
                <a:sym typeface="Russo One"/>
              </a:rPr>
              <a:t>ARTICOLO 11 E 12</a:t>
            </a:r>
            <a:endParaRPr sz="300">
              <a:latin typeface="Russo One"/>
              <a:ea typeface="Russo One"/>
              <a:cs typeface="Russo One"/>
              <a:sym typeface="Russo One"/>
            </a:endParaRPr>
          </a:p>
        </p:txBody>
      </p:sp>
      <p:sp>
        <p:nvSpPr>
          <p:cNvPr id="170" name="Google Shape;170;p25"/>
          <p:cNvSpPr txBox="1"/>
          <p:nvPr/>
        </p:nvSpPr>
        <p:spPr>
          <a:xfrm>
            <a:off x="248350" y="944900"/>
            <a:ext cx="4408500" cy="13377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it" sz="1100">
                <a:solidFill>
                  <a:srgbClr val="F6F6E9"/>
                </a:solidFill>
                <a:latin typeface="Space Mono"/>
                <a:ea typeface="Space Mono"/>
                <a:cs typeface="Space Mono"/>
                <a:sym typeface="Space Mono"/>
              </a:rPr>
              <a:t>L’articolo 11 descrive la posizione che assume l’Italia nei confronti dei conflitti armati. Essenziale è la parola ripudiare, che rappresenta un rifiuto netto e irremovibile. Viene osteggiata la politica imperialista, perché un conflitto armato comporterebbe una violazione dell’autodeterminazione dei popoli. </a:t>
            </a:r>
            <a:endParaRPr sz="1100">
              <a:latin typeface="Space Mono"/>
              <a:ea typeface="Space Mono"/>
              <a:cs typeface="Space Mono"/>
              <a:sym typeface="Space Mono"/>
            </a:endParaRPr>
          </a:p>
        </p:txBody>
      </p:sp>
      <p:sp>
        <p:nvSpPr>
          <p:cNvPr id="171" name="Google Shape;171;p25"/>
          <p:cNvSpPr txBox="1"/>
          <p:nvPr/>
        </p:nvSpPr>
        <p:spPr>
          <a:xfrm>
            <a:off x="1295625" y="4331775"/>
            <a:ext cx="449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Code Pro"/>
              <a:ea typeface="Source Code Pro"/>
              <a:cs typeface="Source Code Pro"/>
              <a:sym typeface="Source Code Pro"/>
            </a:endParaRPr>
          </a:p>
        </p:txBody>
      </p:sp>
      <p:sp>
        <p:nvSpPr>
          <p:cNvPr id="172" name="Google Shape;172;p25"/>
          <p:cNvSpPr txBox="1"/>
          <p:nvPr/>
        </p:nvSpPr>
        <p:spPr>
          <a:xfrm>
            <a:off x="4322400" y="2826185"/>
            <a:ext cx="4495800" cy="1327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it" sz="1100">
                <a:solidFill>
                  <a:srgbClr val="F6F6E9"/>
                </a:solidFill>
                <a:latin typeface="Space Mono"/>
                <a:ea typeface="Space Mono"/>
                <a:cs typeface="Space Mono"/>
                <a:sym typeface="Space Mono"/>
              </a:rPr>
              <a:t>L’articolo 12, invece, identifica la bandiera italiana come strumento di rappresentazione del popolo, ma nel romanzo una bandiera simile non potrebbe esistere per via delle evidenti disuguaglianze, fonte di ingiustizia come nel caso di Azzeccagarbugli.</a:t>
            </a:r>
            <a:endParaRPr sz="1100">
              <a:solidFill>
                <a:srgbClr val="F6F6E9"/>
              </a:solidFill>
              <a:latin typeface="Space Mono"/>
              <a:ea typeface="Space Mono"/>
              <a:cs typeface="Space Mono"/>
              <a:sym typeface="Space Mono"/>
            </a:endParaRPr>
          </a:p>
        </p:txBody>
      </p:sp>
      <p:sp>
        <p:nvSpPr>
          <p:cNvPr id="173" name="Google Shape;173;p25"/>
          <p:cNvSpPr txBox="1"/>
          <p:nvPr/>
        </p:nvSpPr>
        <p:spPr>
          <a:xfrm>
            <a:off x="2757603" y="4731975"/>
            <a:ext cx="3628800" cy="354000"/>
          </a:xfrm>
          <a:prstGeom prst="rect">
            <a:avLst/>
          </a:prstGeom>
          <a:noFill/>
          <a:ln>
            <a:noFill/>
          </a:ln>
        </p:spPr>
        <p:txBody>
          <a:bodyPr spcFirstLastPara="1" wrap="square" lIns="91425" tIns="91425" rIns="91425" bIns="91425" anchor="t" anchorCtr="0">
            <a:spAutoFit/>
          </a:bodyPr>
          <a:lstStyle/>
          <a:p>
            <a:pPr lvl="0" algn="ctr"/>
            <a:r>
              <a:rPr lang="it" sz="1100" dirty="0" smtClean="0">
                <a:solidFill>
                  <a:srgbClr val="F6F6E9"/>
                </a:solidFill>
                <a:latin typeface="Space Mono"/>
                <a:ea typeface="Space Mono"/>
                <a:cs typeface="Space Mono"/>
                <a:sym typeface="Space Mono"/>
              </a:rPr>
              <a:t>Mauro Adinolfi</a:t>
            </a:r>
            <a:r>
              <a:rPr lang="it" sz="1100" dirty="0">
                <a:solidFill>
                  <a:srgbClr val="F6F6E9"/>
                </a:solidFill>
                <a:latin typeface="Space Mono"/>
                <a:ea typeface="Space Mono"/>
                <a:cs typeface="Space Mono"/>
                <a:sym typeface="Space Mono"/>
              </a:rPr>
              <a:t>, </a:t>
            </a:r>
            <a:r>
              <a:rPr lang="it" sz="1100" dirty="0" smtClean="0">
                <a:solidFill>
                  <a:srgbClr val="F6F6E9"/>
                </a:solidFill>
                <a:latin typeface="Space Mono"/>
                <a:ea typeface="Space Mono"/>
                <a:cs typeface="Space Mono"/>
                <a:sym typeface="Space Mono"/>
              </a:rPr>
              <a:t>Mariella Lecce</a:t>
            </a:r>
            <a:endParaRPr sz="1100" dirty="0">
              <a:solidFill>
                <a:srgbClr val="F6F6E9"/>
              </a:solidFill>
              <a:latin typeface="Space Mono"/>
              <a:ea typeface="Space Mono"/>
              <a:cs typeface="Space Mono"/>
              <a:sym typeface="Space Mono"/>
            </a:endParaRPr>
          </a:p>
        </p:txBody>
      </p:sp>
      <p:pic>
        <p:nvPicPr>
          <p:cNvPr id="174" name="Google Shape;174;p25"/>
          <p:cNvPicPr preferRelativeResize="0"/>
          <p:nvPr/>
        </p:nvPicPr>
        <p:blipFill>
          <a:blip r:embed="rId3">
            <a:alphaModFix/>
          </a:blip>
          <a:stretch>
            <a:fillRect/>
          </a:stretch>
        </p:blipFill>
        <p:spPr>
          <a:xfrm>
            <a:off x="876250" y="2533888"/>
            <a:ext cx="2994451" cy="1912076"/>
          </a:xfrm>
          <a:prstGeom prst="rect">
            <a:avLst/>
          </a:prstGeom>
          <a:noFill/>
          <a:ln>
            <a:noFill/>
          </a:ln>
        </p:spPr>
      </p:pic>
      <p:sp>
        <p:nvSpPr>
          <p:cNvPr id="175" name="Google Shape;175;p25"/>
          <p:cNvSpPr txBox="1"/>
          <p:nvPr/>
        </p:nvSpPr>
        <p:spPr>
          <a:xfrm>
            <a:off x="5435175" y="852650"/>
            <a:ext cx="3549000" cy="1522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it" sz="1100">
                <a:solidFill>
                  <a:schemeClr val="lt1"/>
                </a:solidFill>
                <a:latin typeface="Space Mono"/>
                <a:ea typeface="Space Mono"/>
                <a:cs typeface="Space Mono"/>
                <a:sym typeface="Space Mono"/>
              </a:rPr>
              <a:t>Quest’articolo non sarebbe mai </a:t>
            </a:r>
            <a:endParaRPr sz="100">
              <a:solidFill>
                <a:schemeClr val="lt1"/>
              </a:solidFill>
              <a:latin typeface="Space Mono"/>
              <a:ea typeface="Space Mono"/>
              <a:cs typeface="Space Mono"/>
              <a:sym typeface="Space Mono"/>
            </a:endParaRPr>
          </a:p>
          <a:p>
            <a:pPr marL="0" lvl="0" indent="0" algn="ctr" rtl="0">
              <a:lnSpc>
                <a:spcPct val="115000"/>
              </a:lnSpc>
              <a:spcBef>
                <a:spcPts val="0"/>
              </a:spcBef>
              <a:spcAft>
                <a:spcPts val="0"/>
              </a:spcAft>
              <a:buNone/>
            </a:pPr>
            <a:r>
              <a:rPr lang="it" sz="1100">
                <a:solidFill>
                  <a:schemeClr val="lt1"/>
                </a:solidFill>
                <a:latin typeface="Space Mono"/>
                <a:ea typeface="Space Mono"/>
                <a:cs typeface="Space Mono"/>
                <a:sym typeface="Space Mono"/>
              </a:rPr>
              <a:t>stato possibile nel Seicento, </a:t>
            </a:r>
            <a:endParaRPr sz="100">
              <a:solidFill>
                <a:schemeClr val="lt1"/>
              </a:solidFill>
              <a:latin typeface="Space Mono"/>
              <a:ea typeface="Space Mono"/>
              <a:cs typeface="Space Mono"/>
              <a:sym typeface="Space Mono"/>
            </a:endParaRPr>
          </a:p>
          <a:p>
            <a:pPr marL="0" lvl="0" indent="0" algn="ctr" rtl="0">
              <a:lnSpc>
                <a:spcPct val="115000"/>
              </a:lnSpc>
              <a:spcBef>
                <a:spcPts val="0"/>
              </a:spcBef>
              <a:spcAft>
                <a:spcPts val="0"/>
              </a:spcAft>
              <a:buNone/>
            </a:pPr>
            <a:r>
              <a:rPr lang="it" sz="1100">
                <a:solidFill>
                  <a:schemeClr val="lt1"/>
                </a:solidFill>
                <a:latin typeface="Space Mono"/>
                <a:ea typeface="Space Mono"/>
                <a:cs typeface="Space Mono"/>
                <a:sym typeface="Space Mono"/>
              </a:rPr>
              <a:t>periodo in cui è ambientato il </a:t>
            </a:r>
            <a:r>
              <a:rPr lang="it" sz="100">
                <a:solidFill>
                  <a:schemeClr val="lt1"/>
                </a:solidFill>
                <a:latin typeface="Space Mono"/>
                <a:ea typeface="Space Mono"/>
                <a:cs typeface="Space Mono"/>
                <a:sym typeface="Space Mono"/>
              </a:rPr>
              <a:t> </a:t>
            </a:r>
            <a:r>
              <a:rPr lang="it" sz="1100">
                <a:solidFill>
                  <a:schemeClr val="lt1"/>
                </a:solidFill>
                <a:latin typeface="Space Mono"/>
                <a:ea typeface="Space Mono"/>
                <a:cs typeface="Space Mono"/>
                <a:sym typeface="Space Mono"/>
              </a:rPr>
              <a:t>romanzo. Come si evince dalle gride, la società manzoniana è totalmente individualista, quasi al punto che non possiamo definirla tale.</a:t>
            </a:r>
            <a:endParaRPr>
              <a:latin typeface="Source Code Pro"/>
              <a:ea typeface="Source Code Pro"/>
              <a:cs typeface="Source Code Pro"/>
              <a:sym typeface="Source Code Pro"/>
            </a:endParaRPr>
          </a:p>
        </p:txBody>
      </p:sp>
      <p:cxnSp>
        <p:nvCxnSpPr>
          <p:cNvPr id="176" name="Google Shape;176;p25"/>
          <p:cNvCxnSpPr>
            <a:endCxn id="175" idx="1"/>
          </p:cNvCxnSpPr>
          <p:nvPr/>
        </p:nvCxnSpPr>
        <p:spPr>
          <a:xfrm rot="10800000" flipH="1">
            <a:off x="4776675" y="1613750"/>
            <a:ext cx="658500" cy="18300"/>
          </a:xfrm>
          <a:prstGeom prst="straightConnector1">
            <a:avLst/>
          </a:prstGeom>
          <a:noFill/>
          <a:ln w="9525" cap="flat" cmpd="sng">
            <a:solidFill>
              <a:srgbClr val="F6F6E9"/>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BDDD1"/>
        </a:solidFill>
        <a:effectLst/>
      </p:bgPr>
    </p:bg>
    <p:spTree>
      <p:nvGrpSpPr>
        <p:cNvPr id="1" name="Shape 180"/>
        <p:cNvGrpSpPr/>
        <p:nvPr/>
      </p:nvGrpSpPr>
      <p:grpSpPr>
        <a:xfrm>
          <a:off x="0" y="0"/>
          <a:ext cx="0" cy="0"/>
          <a:chOff x="0" y="0"/>
          <a:chExt cx="0" cy="0"/>
        </a:xfrm>
      </p:grpSpPr>
      <p:sp>
        <p:nvSpPr>
          <p:cNvPr id="181" name="Google Shape;181;p26"/>
          <p:cNvSpPr txBox="1"/>
          <p:nvPr/>
        </p:nvSpPr>
        <p:spPr>
          <a:xfrm>
            <a:off x="777450" y="202356"/>
            <a:ext cx="7589100" cy="615600"/>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it" sz="4000">
                <a:solidFill>
                  <a:srgbClr val="272727"/>
                </a:solidFill>
                <a:latin typeface="Russo One"/>
                <a:ea typeface="Russo One"/>
                <a:cs typeface="Russo One"/>
                <a:sym typeface="Russo One"/>
              </a:rPr>
              <a:t>ARTICOLO 16</a:t>
            </a:r>
            <a:endParaRPr sz="4000">
              <a:solidFill>
                <a:srgbClr val="272727"/>
              </a:solidFill>
              <a:latin typeface="Russo One"/>
              <a:ea typeface="Russo One"/>
              <a:cs typeface="Russo One"/>
              <a:sym typeface="Russo One"/>
            </a:endParaRPr>
          </a:p>
        </p:txBody>
      </p:sp>
      <p:sp>
        <p:nvSpPr>
          <p:cNvPr id="182" name="Google Shape;182;p26"/>
          <p:cNvSpPr txBox="1"/>
          <p:nvPr/>
        </p:nvSpPr>
        <p:spPr>
          <a:xfrm>
            <a:off x="4416525" y="1170275"/>
            <a:ext cx="4451400" cy="793200"/>
          </a:xfrm>
          <a:prstGeom prst="rect">
            <a:avLst/>
          </a:prstGeom>
          <a:noFill/>
          <a:ln>
            <a:noFill/>
          </a:ln>
        </p:spPr>
        <p:txBody>
          <a:bodyPr spcFirstLastPara="1" wrap="square" lIns="0" tIns="0" rIns="0" bIns="0" anchor="t" anchorCtr="0">
            <a:noAutofit/>
          </a:bodyPr>
          <a:lstStyle/>
          <a:p>
            <a:pPr marL="0" marR="0" lvl="0" indent="0" algn="ctr" rtl="0">
              <a:lnSpc>
                <a:spcPct val="115000"/>
              </a:lnSpc>
              <a:spcBef>
                <a:spcPts val="0"/>
              </a:spcBef>
              <a:spcAft>
                <a:spcPts val="0"/>
              </a:spcAft>
              <a:buNone/>
            </a:pPr>
            <a:r>
              <a:rPr lang="it" sz="1300">
                <a:solidFill>
                  <a:srgbClr val="272727"/>
                </a:solidFill>
                <a:latin typeface="Space Mono"/>
                <a:ea typeface="Space Mono"/>
                <a:cs typeface="Space Mono"/>
                <a:sym typeface="Space Mono"/>
              </a:rPr>
              <a:t>L’articolo 16 afferma che il cittadino può muoversi liberamente nella propria nazione senza restrizioni politiche o sociali.</a:t>
            </a:r>
            <a:endParaRPr sz="1200">
              <a:solidFill>
                <a:srgbClr val="272727"/>
              </a:solidFill>
              <a:latin typeface="Space Mono"/>
              <a:ea typeface="Space Mono"/>
              <a:cs typeface="Space Mono"/>
              <a:sym typeface="Space Mono"/>
            </a:endParaRPr>
          </a:p>
          <a:p>
            <a:pPr marL="0" marR="0" lvl="0" indent="0" algn="l" rtl="0">
              <a:lnSpc>
                <a:spcPct val="115000"/>
              </a:lnSpc>
              <a:spcBef>
                <a:spcPts val="0"/>
              </a:spcBef>
              <a:spcAft>
                <a:spcPts val="0"/>
              </a:spcAft>
              <a:buNone/>
            </a:pPr>
            <a:endParaRPr sz="900">
              <a:latin typeface="Space Mono"/>
              <a:ea typeface="Space Mono"/>
              <a:cs typeface="Space Mono"/>
              <a:sym typeface="Space Mono"/>
            </a:endParaRPr>
          </a:p>
        </p:txBody>
      </p:sp>
      <p:pic>
        <p:nvPicPr>
          <p:cNvPr id="183" name="Google Shape;183;p26"/>
          <p:cNvPicPr preferRelativeResize="0"/>
          <p:nvPr/>
        </p:nvPicPr>
        <p:blipFill>
          <a:blip r:embed="rId3">
            <a:alphaModFix/>
          </a:blip>
          <a:stretch>
            <a:fillRect/>
          </a:stretch>
        </p:blipFill>
        <p:spPr>
          <a:xfrm>
            <a:off x="482200" y="1253100"/>
            <a:ext cx="3674975" cy="2975150"/>
          </a:xfrm>
          <a:prstGeom prst="rect">
            <a:avLst/>
          </a:prstGeom>
          <a:noFill/>
          <a:ln>
            <a:noFill/>
          </a:ln>
        </p:spPr>
      </p:pic>
      <p:sp>
        <p:nvSpPr>
          <p:cNvPr id="184" name="Google Shape;184;p26"/>
          <p:cNvSpPr txBox="1"/>
          <p:nvPr/>
        </p:nvSpPr>
        <p:spPr>
          <a:xfrm>
            <a:off x="4362672" y="2542872"/>
            <a:ext cx="4394100" cy="179507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rgbClr val="000000"/>
              </a:buClr>
              <a:buFont typeface="Arial"/>
              <a:buNone/>
            </a:pPr>
            <a:r>
              <a:rPr lang="it" sz="1300" dirty="0">
                <a:solidFill>
                  <a:srgbClr val="272727"/>
                </a:solidFill>
                <a:latin typeface="Space Mono"/>
                <a:ea typeface="Space Mono"/>
                <a:cs typeface="Space Mono"/>
                <a:sym typeface="Space Mono"/>
              </a:rPr>
              <a:t>Nei promessi </a:t>
            </a:r>
            <a:r>
              <a:rPr lang="it" sz="1300" dirty="0" smtClean="0">
                <a:solidFill>
                  <a:srgbClr val="272727"/>
                </a:solidFill>
                <a:latin typeface="Space Mono"/>
                <a:ea typeface="Space Mono"/>
                <a:cs typeface="Space Mono"/>
                <a:sym typeface="Space Mono"/>
              </a:rPr>
              <a:t>sposi, </a:t>
            </a:r>
            <a:r>
              <a:rPr lang="it" sz="1300" dirty="0">
                <a:solidFill>
                  <a:srgbClr val="272727"/>
                </a:solidFill>
                <a:latin typeface="Space Mono"/>
                <a:ea typeface="Space Mono"/>
                <a:cs typeface="Space Mono"/>
                <a:sym typeface="Space Mono"/>
              </a:rPr>
              <a:t>questo articolo non sarebbe ammesso, in quanto le leggi </a:t>
            </a:r>
            <a:r>
              <a:rPr lang="it" sz="1300" dirty="0" smtClean="0">
                <a:solidFill>
                  <a:srgbClr val="272727"/>
                </a:solidFill>
                <a:latin typeface="Space Mono"/>
                <a:ea typeface="Space Mono"/>
                <a:cs typeface="Space Mono"/>
                <a:sym typeface="Space Mono"/>
              </a:rPr>
              <a:t>del tempo non mirano all’equità </a:t>
            </a:r>
            <a:r>
              <a:rPr lang="it" sz="1300" dirty="0">
                <a:solidFill>
                  <a:srgbClr val="272727"/>
                </a:solidFill>
                <a:latin typeface="Space Mono"/>
                <a:ea typeface="Space Mono"/>
                <a:cs typeface="Space Mono"/>
                <a:sym typeface="Space Mono"/>
              </a:rPr>
              <a:t>come adesso. Nell’episodio di Lodovico e il nobile, l’importanza sociale surclassa la libertà di muoversi senza </a:t>
            </a:r>
            <a:r>
              <a:rPr lang="it" sz="1300" dirty="0" smtClean="0">
                <a:solidFill>
                  <a:srgbClr val="272727"/>
                </a:solidFill>
                <a:latin typeface="Space Mono"/>
                <a:ea typeface="Space Mono"/>
                <a:cs typeface="Space Mono"/>
                <a:sym typeface="Space Mono"/>
              </a:rPr>
              <a:t>vincoli</a:t>
            </a:r>
            <a:r>
              <a:rPr lang="it" sz="1300" dirty="0">
                <a:solidFill>
                  <a:srgbClr val="272727"/>
                </a:solidFill>
                <a:latin typeface="Space Mono"/>
                <a:ea typeface="Space Mono"/>
                <a:cs typeface="Space Mono"/>
                <a:sym typeface="Space Mono"/>
              </a:rPr>
              <a:t> </a:t>
            </a:r>
            <a:r>
              <a:rPr lang="it" sz="1300" dirty="0" smtClean="0">
                <a:solidFill>
                  <a:srgbClr val="272727"/>
                </a:solidFill>
                <a:latin typeface="Space Mono"/>
                <a:ea typeface="Space Mono"/>
                <a:cs typeface="Space Mono"/>
                <a:sym typeface="Space Mono"/>
              </a:rPr>
              <a:t>in omaggio a un formalismo sterile.</a:t>
            </a:r>
            <a:endParaRPr lang="it" sz="1300" dirty="0" smtClean="0">
              <a:solidFill>
                <a:srgbClr val="272727"/>
              </a:solidFill>
              <a:latin typeface="Space Mono"/>
              <a:ea typeface="Space Mono"/>
              <a:cs typeface="Space Mono"/>
              <a:sym typeface="Space Mono"/>
            </a:endParaRPr>
          </a:p>
        </p:txBody>
      </p:sp>
      <p:cxnSp>
        <p:nvCxnSpPr>
          <p:cNvPr id="185" name="Google Shape;185;p26"/>
          <p:cNvCxnSpPr/>
          <p:nvPr/>
        </p:nvCxnSpPr>
        <p:spPr>
          <a:xfrm>
            <a:off x="6637575" y="1963475"/>
            <a:ext cx="9300" cy="519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Shape 189"/>
        <p:cNvGrpSpPr/>
        <p:nvPr/>
      </p:nvGrpSpPr>
      <p:grpSpPr>
        <a:xfrm>
          <a:off x="0" y="0"/>
          <a:ext cx="0" cy="0"/>
          <a:chOff x="0" y="0"/>
          <a:chExt cx="0" cy="0"/>
        </a:xfrm>
      </p:grpSpPr>
      <p:sp>
        <p:nvSpPr>
          <p:cNvPr id="190" name="Google Shape;190;p27"/>
          <p:cNvSpPr txBox="1"/>
          <p:nvPr/>
        </p:nvSpPr>
        <p:spPr>
          <a:xfrm>
            <a:off x="783700" y="18656"/>
            <a:ext cx="7589100" cy="615600"/>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it" sz="4000" dirty="0">
                <a:solidFill>
                  <a:srgbClr val="F6F6E9"/>
                </a:solidFill>
                <a:latin typeface="Russo One"/>
                <a:ea typeface="Russo One"/>
                <a:cs typeface="Russo One"/>
                <a:sym typeface="Russo One"/>
              </a:rPr>
              <a:t>IL TRATTATO  DI SCHENGEN</a:t>
            </a:r>
            <a:endParaRPr sz="4000" dirty="0">
              <a:solidFill>
                <a:srgbClr val="F6F6E9"/>
              </a:solidFill>
              <a:latin typeface="Russo One"/>
              <a:ea typeface="Russo One"/>
              <a:cs typeface="Russo One"/>
              <a:sym typeface="Russo One"/>
            </a:endParaRPr>
          </a:p>
        </p:txBody>
      </p:sp>
      <p:sp>
        <p:nvSpPr>
          <p:cNvPr id="191" name="Google Shape;191;p27"/>
          <p:cNvSpPr txBox="1"/>
          <p:nvPr/>
        </p:nvSpPr>
        <p:spPr>
          <a:xfrm>
            <a:off x="476050" y="1041775"/>
            <a:ext cx="4102200" cy="1380378"/>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it" sz="1300" dirty="0">
                <a:solidFill>
                  <a:srgbClr val="F6F6E9"/>
                </a:solidFill>
                <a:latin typeface="Space Mono"/>
                <a:ea typeface="Space Mono"/>
                <a:cs typeface="Space Mono"/>
                <a:sym typeface="Space Mono"/>
              </a:rPr>
              <a:t>Il trattato di Schengen del 1985 e la relativa convenzione del </a:t>
            </a:r>
            <a:r>
              <a:rPr lang="it" sz="1300" dirty="0" smtClean="0">
                <a:solidFill>
                  <a:srgbClr val="F6F6E9"/>
                </a:solidFill>
                <a:latin typeface="Space Mono"/>
                <a:ea typeface="Space Mono"/>
                <a:cs typeface="Space Mono"/>
                <a:sym typeface="Space Mono"/>
              </a:rPr>
              <a:t>1990 </a:t>
            </a:r>
            <a:r>
              <a:rPr lang="it" sz="1300" dirty="0">
                <a:solidFill>
                  <a:srgbClr val="F6F6E9"/>
                </a:solidFill>
                <a:latin typeface="Space Mono"/>
                <a:ea typeface="Space Mono"/>
                <a:cs typeface="Space Mono"/>
                <a:sym typeface="Space Mono"/>
              </a:rPr>
              <a:t>definiscono le condizioni e le garanzie adibite all’istituzione di uno spazio di libera circolazione tra i paesi membri dell’UE. </a:t>
            </a:r>
            <a:endParaRPr sz="1600" dirty="0">
              <a:solidFill>
                <a:srgbClr val="F6F6E9"/>
              </a:solidFill>
              <a:latin typeface="Space Mono"/>
              <a:ea typeface="Space Mono"/>
              <a:cs typeface="Space Mono"/>
              <a:sym typeface="Space Mono"/>
            </a:endParaRPr>
          </a:p>
        </p:txBody>
      </p:sp>
      <p:pic>
        <p:nvPicPr>
          <p:cNvPr id="192" name="Google Shape;192;p27"/>
          <p:cNvPicPr preferRelativeResize="0"/>
          <p:nvPr/>
        </p:nvPicPr>
        <p:blipFill rotWithShape="1">
          <a:blip r:embed="rId3">
            <a:alphaModFix/>
          </a:blip>
          <a:srcRect l="3736" t="2477" r="12285" b="13545"/>
          <a:stretch/>
        </p:blipFill>
        <p:spPr>
          <a:xfrm>
            <a:off x="4845975" y="1301375"/>
            <a:ext cx="3816375" cy="2706450"/>
          </a:xfrm>
          <a:prstGeom prst="rect">
            <a:avLst/>
          </a:prstGeom>
          <a:noFill/>
          <a:ln>
            <a:noFill/>
          </a:ln>
        </p:spPr>
      </p:pic>
      <p:sp>
        <p:nvSpPr>
          <p:cNvPr id="193" name="Google Shape;193;p27"/>
          <p:cNvSpPr txBox="1"/>
          <p:nvPr/>
        </p:nvSpPr>
        <p:spPr>
          <a:xfrm>
            <a:off x="4056362" y="4572000"/>
            <a:ext cx="4977248" cy="356538"/>
          </a:xfrm>
          <a:prstGeom prst="rect">
            <a:avLst/>
          </a:prstGeom>
          <a:noFill/>
          <a:ln>
            <a:noFill/>
          </a:ln>
        </p:spPr>
        <p:txBody>
          <a:bodyPr spcFirstLastPara="1" wrap="square" lIns="91425" tIns="91425" rIns="91425" bIns="91425" anchor="t" anchorCtr="0">
            <a:spAutoFit/>
          </a:bodyPr>
          <a:lstStyle/>
          <a:p>
            <a:pPr lvl="0" algn="ctr"/>
            <a:r>
              <a:rPr lang="it" sz="1100" smtClean="0">
                <a:solidFill>
                  <a:srgbClr val="F6F6E9"/>
                </a:solidFill>
                <a:latin typeface="Space Mono"/>
                <a:ea typeface="Space Mono"/>
                <a:cs typeface="Space Mono"/>
                <a:sym typeface="Space Mono"/>
              </a:rPr>
              <a:t>Aurora </a:t>
            </a:r>
            <a:r>
              <a:rPr lang="it" sz="1100" dirty="0" smtClean="0">
                <a:solidFill>
                  <a:srgbClr val="F6F6E9"/>
                </a:solidFill>
                <a:latin typeface="Space Mono"/>
                <a:ea typeface="Space Mono"/>
                <a:cs typeface="Space Mono"/>
                <a:sym typeface="Space Mono"/>
              </a:rPr>
              <a:t>Lambiase, Andrea Rago </a:t>
            </a:r>
            <a:r>
              <a:rPr lang="it" sz="1100" dirty="0">
                <a:solidFill>
                  <a:srgbClr val="F6F6E9"/>
                </a:solidFill>
                <a:latin typeface="Space Mono"/>
                <a:ea typeface="Space Mono"/>
                <a:cs typeface="Space Mono"/>
                <a:sym typeface="Space Mono"/>
              </a:rPr>
              <a:t>e </a:t>
            </a:r>
            <a:r>
              <a:rPr lang="it" sz="1100" dirty="0" smtClean="0">
                <a:solidFill>
                  <a:srgbClr val="F6F6E9"/>
                </a:solidFill>
                <a:latin typeface="Space Mono"/>
                <a:ea typeface="Space Mono"/>
                <a:cs typeface="Space Mono"/>
                <a:sym typeface="Space Mono"/>
              </a:rPr>
              <a:t>Andrea Rossi </a:t>
            </a:r>
            <a:endParaRPr sz="1100" dirty="0">
              <a:solidFill>
                <a:srgbClr val="F6F6E9"/>
              </a:solidFill>
              <a:latin typeface="Space Mono"/>
              <a:ea typeface="Space Mono"/>
              <a:cs typeface="Space Mono"/>
              <a:sym typeface="Space Mono"/>
            </a:endParaRPr>
          </a:p>
        </p:txBody>
      </p:sp>
      <p:sp>
        <p:nvSpPr>
          <p:cNvPr id="194" name="Google Shape;194;p27"/>
          <p:cNvSpPr txBox="1"/>
          <p:nvPr/>
        </p:nvSpPr>
        <p:spPr>
          <a:xfrm>
            <a:off x="467414" y="2703344"/>
            <a:ext cx="3588948" cy="222519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rgbClr val="000000"/>
              </a:buClr>
              <a:buFont typeface="Arial"/>
              <a:buNone/>
            </a:pPr>
            <a:r>
              <a:rPr lang="it" sz="1300" dirty="0">
                <a:solidFill>
                  <a:srgbClr val="F6F6E9"/>
                </a:solidFill>
                <a:latin typeface="Space Mono"/>
                <a:ea typeface="Space Mono"/>
                <a:cs typeface="Space Mono"/>
                <a:sym typeface="Space Mono"/>
              </a:rPr>
              <a:t>L’omissione di soccorso stradale è un reato che consiste nel negare assistenza in caso di pericolo; chi non soccorre il ferito, rischia una reclusione di un anno e una pena pecuniaria di 2500€, pena che può raddoppiare in caso di morte della vittima.</a:t>
            </a:r>
            <a:endParaRPr sz="1300" dirty="0">
              <a:solidFill>
                <a:srgbClr val="F6F6E9"/>
              </a:solidFill>
              <a:latin typeface="Space Mono"/>
              <a:ea typeface="Space Mono"/>
              <a:cs typeface="Space Mono"/>
              <a:sym typeface="Space Mono"/>
            </a:endParaRPr>
          </a:p>
          <a:p>
            <a:pPr marL="0" lvl="0" indent="0" algn="l" rtl="0">
              <a:spcBef>
                <a:spcPts val="0"/>
              </a:spcBef>
              <a:spcAft>
                <a:spcPts val="0"/>
              </a:spcAft>
              <a:buNone/>
            </a:pPr>
            <a:r>
              <a:rPr lang="it-IT" sz="1300" dirty="0" smtClean="0">
                <a:latin typeface="Source Code Pro"/>
                <a:ea typeface="Source Code Pro"/>
                <a:cs typeface="Source Code Pro"/>
                <a:sym typeface="Source Code Pro"/>
              </a:rPr>
              <a:t> </a:t>
            </a:r>
            <a:endParaRPr sz="1300" dirty="0">
              <a:latin typeface="Source Code Pro"/>
              <a:ea typeface="Source Code Pro"/>
              <a:cs typeface="Source Code Pro"/>
              <a:sym typeface="Source Code Pro"/>
            </a:endParaRPr>
          </a:p>
        </p:txBody>
      </p:sp>
      <p:cxnSp>
        <p:nvCxnSpPr>
          <p:cNvPr id="195" name="Google Shape;195;p27"/>
          <p:cNvCxnSpPr/>
          <p:nvPr/>
        </p:nvCxnSpPr>
        <p:spPr>
          <a:xfrm>
            <a:off x="2497200" y="2445950"/>
            <a:ext cx="0" cy="417300"/>
          </a:xfrm>
          <a:prstGeom prst="straightConnector1">
            <a:avLst/>
          </a:prstGeom>
          <a:noFill/>
          <a:ln w="9525" cap="flat" cmpd="sng">
            <a:solidFill>
              <a:srgbClr val="F6F6E9"/>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D8B49"/>
        </a:solidFill>
        <a:effectLst/>
      </p:bgPr>
    </p:bg>
    <p:spTree>
      <p:nvGrpSpPr>
        <p:cNvPr id="1" name="Shape 199"/>
        <p:cNvGrpSpPr/>
        <p:nvPr/>
      </p:nvGrpSpPr>
      <p:grpSpPr>
        <a:xfrm>
          <a:off x="0" y="0"/>
          <a:ext cx="0" cy="0"/>
          <a:chOff x="0" y="0"/>
          <a:chExt cx="0" cy="0"/>
        </a:xfrm>
      </p:grpSpPr>
      <p:sp>
        <p:nvSpPr>
          <p:cNvPr id="200" name="Google Shape;200;p28"/>
          <p:cNvSpPr txBox="1"/>
          <p:nvPr/>
        </p:nvSpPr>
        <p:spPr>
          <a:xfrm>
            <a:off x="1498575" y="1678950"/>
            <a:ext cx="6072000" cy="178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5200" i="1">
                <a:solidFill>
                  <a:srgbClr val="F6F6E9"/>
                </a:solidFill>
                <a:latin typeface="Russo One"/>
                <a:ea typeface="Russo One"/>
                <a:cs typeface="Russo One"/>
                <a:sym typeface="Russo One"/>
              </a:rPr>
              <a:t>Grazie per l’attenzione!</a:t>
            </a:r>
            <a:endParaRPr sz="2600" i="1">
              <a:latin typeface="Source Code Pro"/>
              <a:ea typeface="Source Code Pro"/>
              <a:cs typeface="Source Code Pro"/>
              <a:sym typeface="Source Code Pr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61"/>
        <p:cNvGrpSpPr/>
        <p:nvPr/>
      </p:nvGrpSpPr>
      <p:grpSpPr>
        <a:xfrm>
          <a:off x="0" y="0"/>
          <a:ext cx="0" cy="0"/>
          <a:chOff x="0" y="0"/>
          <a:chExt cx="0" cy="0"/>
        </a:xfrm>
      </p:grpSpPr>
      <p:sp>
        <p:nvSpPr>
          <p:cNvPr id="62" name="Google Shape;62;p14"/>
          <p:cNvSpPr txBox="1"/>
          <p:nvPr/>
        </p:nvSpPr>
        <p:spPr>
          <a:xfrm>
            <a:off x="392850" y="1229475"/>
            <a:ext cx="83583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3900" i="1">
                <a:solidFill>
                  <a:schemeClr val="lt1"/>
                </a:solidFill>
                <a:latin typeface="Russo One"/>
                <a:ea typeface="Russo One"/>
                <a:cs typeface="Russo One"/>
                <a:sym typeface="Russo One"/>
              </a:rPr>
              <a:t>Costituzione e Promessi Sposi</a:t>
            </a:r>
            <a:endParaRPr sz="3900" i="1">
              <a:solidFill>
                <a:schemeClr val="lt1"/>
              </a:solidFill>
              <a:latin typeface="Russo One"/>
              <a:ea typeface="Russo One"/>
              <a:cs typeface="Russo One"/>
              <a:sym typeface="Russo One"/>
            </a:endParaRPr>
          </a:p>
        </p:txBody>
      </p:sp>
      <p:sp>
        <p:nvSpPr>
          <p:cNvPr id="63" name="Google Shape;63;p14"/>
          <p:cNvSpPr txBox="1"/>
          <p:nvPr/>
        </p:nvSpPr>
        <p:spPr>
          <a:xfrm>
            <a:off x="1003650" y="2332200"/>
            <a:ext cx="7136700" cy="1098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it" sz="1800">
                <a:solidFill>
                  <a:schemeClr val="lt1"/>
                </a:solidFill>
                <a:latin typeface="Space Mono"/>
                <a:ea typeface="Space Mono"/>
                <a:cs typeface="Space Mono"/>
                <a:sym typeface="Space Mono"/>
              </a:rPr>
              <a:t>L’analisi degli articoli della nostra legge fondamentale incontra l’ipocrita e complessa società manzoniana.</a:t>
            </a:r>
            <a:endParaRPr sz="1800">
              <a:solidFill>
                <a:schemeClr val="lt1"/>
              </a:solidFill>
              <a:latin typeface="Space Mono"/>
              <a:ea typeface="Space Mono"/>
              <a:cs typeface="Space Mono"/>
              <a:sym typeface="Space Mon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Shape 67"/>
        <p:cNvGrpSpPr/>
        <p:nvPr/>
      </p:nvGrpSpPr>
      <p:grpSpPr>
        <a:xfrm>
          <a:off x="0" y="0"/>
          <a:ext cx="0" cy="0"/>
          <a:chOff x="0" y="0"/>
          <a:chExt cx="0" cy="0"/>
        </a:xfrm>
      </p:grpSpPr>
      <p:sp>
        <p:nvSpPr>
          <p:cNvPr id="68" name="Google Shape;68;p15"/>
          <p:cNvSpPr txBox="1"/>
          <p:nvPr/>
        </p:nvSpPr>
        <p:spPr>
          <a:xfrm>
            <a:off x="1718500" y="197302"/>
            <a:ext cx="5437500" cy="615600"/>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it" sz="4000">
                <a:solidFill>
                  <a:srgbClr val="F6F6E9"/>
                </a:solidFill>
                <a:latin typeface="Russo One"/>
                <a:ea typeface="Russo One"/>
                <a:cs typeface="Russo One"/>
                <a:sym typeface="Russo One"/>
              </a:rPr>
              <a:t>ARTICOLO 1</a:t>
            </a:r>
            <a:endParaRPr sz="300">
              <a:latin typeface="Russo One"/>
              <a:ea typeface="Russo One"/>
              <a:cs typeface="Russo One"/>
              <a:sym typeface="Russo One"/>
            </a:endParaRPr>
          </a:p>
        </p:txBody>
      </p:sp>
      <p:sp>
        <p:nvSpPr>
          <p:cNvPr id="69" name="Google Shape;69;p15"/>
          <p:cNvSpPr txBox="1"/>
          <p:nvPr/>
        </p:nvSpPr>
        <p:spPr>
          <a:xfrm>
            <a:off x="760200" y="1488050"/>
            <a:ext cx="443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Code Pro"/>
              <a:ea typeface="Source Code Pro"/>
              <a:cs typeface="Source Code Pro"/>
              <a:sym typeface="Source Code Pro"/>
            </a:endParaRPr>
          </a:p>
        </p:txBody>
      </p:sp>
      <p:sp>
        <p:nvSpPr>
          <p:cNvPr id="70" name="Google Shape;70;p15"/>
          <p:cNvSpPr txBox="1"/>
          <p:nvPr/>
        </p:nvSpPr>
        <p:spPr>
          <a:xfrm>
            <a:off x="2871400" y="980163"/>
            <a:ext cx="3131700" cy="3606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it" sz="1300" dirty="0">
                <a:solidFill>
                  <a:schemeClr val="lt1"/>
                </a:solidFill>
                <a:latin typeface="Space Mono"/>
                <a:ea typeface="Space Mono"/>
                <a:cs typeface="Space Mono"/>
                <a:sym typeface="Space Mono"/>
              </a:rPr>
              <a:t>L’elezione dei propri rappresentati, il diritto, proprio del popolo, </a:t>
            </a:r>
            <a:r>
              <a:rPr lang="it" sz="1300" dirty="0" smtClean="0">
                <a:solidFill>
                  <a:schemeClr val="lt1"/>
                </a:solidFill>
                <a:latin typeface="Space Mono"/>
                <a:ea typeface="Space Mono"/>
                <a:cs typeface="Space Mono"/>
                <a:sym typeface="Space Mono"/>
              </a:rPr>
              <a:t>all’autodeterminazione </a:t>
            </a:r>
            <a:r>
              <a:rPr lang="it" sz="1300" dirty="0">
                <a:solidFill>
                  <a:schemeClr val="lt1"/>
                </a:solidFill>
                <a:latin typeface="Space Mono"/>
                <a:ea typeface="Space Mono"/>
                <a:cs typeface="Space Mono"/>
                <a:sym typeface="Space Mono"/>
              </a:rPr>
              <a:t>e il valore del lavoro caratterizzano il primo articolo.</a:t>
            </a:r>
            <a:endParaRPr sz="1300" dirty="0">
              <a:solidFill>
                <a:schemeClr val="lt1"/>
              </a:solidFill>
              <a:latin typeface="Space Mono"/>
              <a:ea typeface="Space Mono"/>
              <a:cs typeface="Space Mono"/>
              <a:sym typeface="Space Mono"/>
            </a:endParaRPr>
          </a:p>
          <a:p>
            <a:pPr marL="0" lvl="0" indent="0" algn="ctr" rtl="0">
              <a:lnSpc>
                <a:spcPct val="115000"/>
              </a:lnSpc>
              <a:spcBef>
                <a:spcPts val="0"/>
              </a:spcBef>
              <a:spcAft>
                <a:spcPts val="0"/>
              </a:spcAft>
              <a:buNone/>
            </a:pPr>
            <a:endParaRPr sz="1300" dirty="0">
              <a:solidFill>
                <a:schemeClr val="lt1"/>
              </a:solidFill>
              <a:latin typeface="Space Mono"/>
              <a:ea typeface="Space Mono"/>
              <a:cs typeface="Space Mono"/>
              <a:sym typeface="Space Mono"/>
            </a:endParaRPr>
          </a:p>
          <a:p>
            <a:pPr marL="0" lvl="0" indent="0" algn="ctr" rtl="0">
              <a:lnSpc>
                <a:spcPct val="115000"/>
              </a:lnSpc>
              <a:spcBef>
                <a:spcPts val="0"/>
              </a:spcBef>
              <a:spcAft>
                <a:spcPts val="0"/>
              </a:spcAft>
              <a:buNone/>
            </a:pPr>
            <a:r>
              <a:rPr lang="it" sz="1300" dirty="0">
                <a:solidFill>
                  <a:schemeClr val="lt1"/>
                </a:solidFill>
                <a:latin typeface="Space Mono"/>
                <a:ea typeface="Space Mono"/>
                <a:cs typeface="Space Mono"/>
                <a:sym typeface="Space Mono"/>
              </a:rPr>
              <a:t>È invece profondamente diverso il contesto manzoniano, in cui, come mostra la natura corrotta di Azzeccagarbugli, il popolo non ha alcun valore e conta soltanto la prepotenza.</a:t>
            </a:r>
            <a:endParaRPr sz="1300" dirty="0">
              <a:solidFill>
                <a:schemeClr val="lt1"/>
              </a:solidFill>
              <a:latin typeface="Space Mono"/>
              <a:ea typeface="Space Mono"/>
              <a:cs typeface="Space Mono"/>
              <a:sym typeface="Space Mono"/>
            </a:endParaRPr>
          </a:p>
        </p:txBody>
      </p:sp>
      <p:pic>
        <p:nvPicPr>
          <p:cNvPr id="71" name="Google Shape;71;p15"/>
          <p:cNvPicPr preferRelativeResize="0"/>
          <p:nvPr/>
        </p:nvPicPr>
        <p:blipFill rotWithShape="1">
          <a:blip r:embed="rId3">
            <a:alphaModFix/>
          </a:blip>
          <a:srcRect t="2924" r="7927" b="21306"/>
          <a:stretch/>
        </p:blipFill>
        <p:spPr>
          <a:xfrm>
            <a:off x="363725" y="1964650"/>
            <a:ext cx="2390200" cy="1667949"/>
          </a:xfrm>
          <a:prstGeom prst="rect">
            <a:avLst/>
          </a:prstGeom>
          <a:noFill/>
          <a:ln>
            <a:noFill/>
          </a:ln>
        </p:spPr>
      </p:pic>
      <p:pic>
        <p:nvPicPr>
          <p:cNvPr id="72" name="Google Shape;72;p15"/>
          <p:cNvPicPr preferRelativeResize="0"/>
          <p:nvPr/>
        </p:nvPicPr>
        <p:blipFill>
          <a:blip r:embed="rId4">
            <a:alphaModFix/>
          </a:blip>
          <a:stretch>
            <a:fillRect/>
          </a:stretch>
        </p:blipFill>
        <p:spPr>
          <a:xfrm>
            <a:off x="5966377" y="1964650"/>
            <a:ext cx="2621065" cy="1667950"/>
          </a:xfrm>
          <a:prstGeom prst="rect">
            <a:avLst/>
          </a:prstGeom>
          <a:noFill/>
          <a:ln>
            <a:noFill/>
          </a:ln>
        </p:spPr>
      </p:pic>
      <p:sp>
        <p:nvSpPr>
          <p:cNvPr id="73" name="Google Shape;73;p15"/>
          <p:cNvSpPr txBox="1"/>
          <p:nvPr/>
        </p:nvSpPr>
        <p:spPr>
          <a:xfrm>
            <a:off x="2507550" y="4753726"/>
            <a:ext cx="4128900" cy="369300"/>
          </a:xfrm>
          <a:prstGeom prst="rect">
            <a:avLst/>
          </a:prstGeom>
          <a:noFill/>
          <a:ln>
            <a:noFill/>
          </a:ln>
        </p:spPr>
        <p:txBody>
          <a:bodyPr spcFirstLastPara="1" wrap="square" lIns="91425" tIns="91425" rIns="91425" bIns="91425" anchor="t" anchorCtr="0">
            <a:spAutoFit/>
          </a:bodyPr>
          <a:lstStyle/>
          <a:p>
            <a:pPr lvl="0" algn="ctr"/>
            <a:r>
              <a:rPr lang="it" sz="1200" dirty="0" smtClean="0">
                <a:solidFill>
                  <a:schemeClr val="lt1"/>
                </a:solidFill>
                <a:latin typeface="Source Code Pro"/>
                <a:ea typeface="Source Code Pro"/>
                <a:cs typeface="Source Code Pro"/>
                <a:sym typeface="Source Code Pro"/>
              </a:rPr>
              <a:t>Giorgia Marotta</a:t>
            </a:r>
            <a:r>
              <a:rPr lang="it" sz="1200" dirty="0">
                <a:solidFill>
                  <a:schemeClr val="lt1"/>
                </a:solidFill>
                <a:latin typeface="Source Code Pro"/>
                <a:ea typeface="Source Code Pro"/>
                <a:cs typeface="Source Code Pro"/>
                <a:sym typeface="Source Code Pro"/>
              </a:rPr>
              <a:t>, </a:t>
            </a:r>
            <a:r>
              <a:rPr lang="it" sz="1200" dirty="0" smtClean="0">
                <a:solidFill>
                  <a:schemeClr val="lt1"/>
                </a:solidFill>
                <a:latin typeface="Source Code Pro"/>
                <a:ea typeface="Source Code Pro"/>
                <a:cs typeface="Source Code Pro"/>
                <a:sym typeface="Source Code Pro"/>
              </a:rPr>
              <a:t>Michela Santoro</a:t>
            </a:r>
            <a:endParaRPr sz="1200" dirty="0">
              <a:solidFill>
                <a:schemeClr val="lt1"/>
              </a:solidFill>
              <a:latin typeface="Source Code Pro"/>
              <a:ea typeface="Source Code Pro"/>
              <a:cs typeface="Source Code Pro"/>
              <a:sym typeface="Source Code Pr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BDDD1"/>
        </a:solidFill>
        <a:effectLst/>
      </p:bgPr>
    </p:bg>
    <p:spTree>
      <p:nvGrpSpPr>
        <p:cNvPr id="1" name="Shape 77"/>
        <p:cNvGrpSpPr/>
        <p:nvPr/>
      </p:nvGrpSpPr>
      <p:grpSpPr>
        <a:xfrm>
          <a:off x="0" y="0"/>
          <a:ext cx="0" cy="0"/>
          <a:chOff x="0" y="0"/>
          <a:chExt cx="0" cy="0"/>
        </a:xfrm>
      </p:grpSpPr>
      <p:sp>
        <p:nvSpPr>
          <p:cNvPr id="78" name="Google Shape;78;p16"/>
          <p:cNvSpPr txBox="1"/>
          <p:nvPr/>
        </p:nvSpPr>
        <p:spPr>
          <a:xfrm>
            <a:off x="2992283" y="53587"/>
            <a:ext cx="7589100" cy="615600"/>
          </a:xfrm>
          <a:prstGeom prst="rect">
            <a:avLst/>
          </a:prstGeom>
          <a:noFill/>
          <a:ln>
            <a:noFill/>
          </a:ln>
        </p:spPr>
        <p:txBody>
          <a:bodyPr spcFirstLastPara="1" wrap="square" lIns="0" tIns="0" rIns="0" bIns="0" anchor="t" anchorCtr="0">
            <a:spAutoFit/>
          </a:bodyPr>
          <a:lstStyle/>
          <a:p>
            <a:pPr marL="0" marR="0" lvl="0" indent="0" algn="l" rtl="0">
              <a:lnSpc>
                <a:spcPct val="140009"/>
              </a:lnSpc>
              <a:spcBef>
                <a:spcPts val="0"/>
              </a:spcBef>
              <a:spcAft>
                <a:spcPts val="0"/>
              </a:spcAft>
              <a:buNone/>
            </a:pPr>
            <a:r>
              <a:rPr lang="it" sz="4000">
                <a:solidFill>
                  <a:srgbClr val="272727"/>
                </a:solidFill>
                <a:latin typeface="Russo One"/>
                <a:ea typeface="Russo One"/>
                <a:cs typeface="Russo One"/>
                <a:sym typeface="Russo One"/>
              </a:rPr>
              <a:t>ARTICOLO 2</a:t>
            </a:r>
            <a:endParaRPr sz="300">
              <a:solidFill>
                <a:srgbClr val="272727"/>
              </a:solidFill>
              <a:latin typeface="Russo One"/>
              <a:ea typeface="Russo One"/>
              <a:cs typeface="Russo One"/>
              <a:sym typeface="Russo One"/>
            </a:endParaRPr>
          </a:p>
        </p:txBody>
      </p:sp>
      <p:sp>
        <p:nvSpPr>
          <p:cNvPr id="79" name="Google Shape;79;p16"/>
          <p:cNvSpPr txBox="1"/>
          <p:nvPr/>
        </p:nvSpPr>
        <p:spPr>
          <a:xfrm>
            <a:off x="326475" y="892363"/>
            <a:ext cx="8575500" cy="6603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it" sz="1300">
                <a:solidFill>
                  <a:srgbClr val="272727"/>
                </a:solidFill>
                <a:latin typeface="Space Mono"/>
                <a:ea typeface="Space Mono"/>
                <a:cs typeface="Space Mono"/>
                <a:sym typeface="Space Mono"/>
              </a:rPr>
              <a:t>Inviolabili e inalienabili, i diritti umani sono riconosciuti a livello individuale e collettivo, perché ognuno è chiamato agli obblighi inaggirabili di solidarietà politica, economica e sociale, cioè all’equità in ogni campo. </a:t>
            </a:r>
            <a:endParaRPr sz="1300">
              <a:solidFill>
                <a:srgbClr val="272727"/>
              </a:solidFill>
              <a:latin typeface="Space Mono"/>
              <a:ea typeface="Space Mono"/>
              <a:cs typeface="Space Mono"/>
              <a:sym typeface="Space Mono"/>
            </a:endParaRPr>
          </a:p>
        </p:txBody>
      </p:sp>
      <p:pic>
        <p:nvPicPr>
          <p:cNvPr id="80" name="Google Shape;80;p16"/>
          <p:cNvPicPr preferRelativeResize="0"/>
          <p:nvPr/>
        </p:nvPicPr>
        <p:blipFill>
          <a:blip r:embed="rId3">
            <a:alphaModFix/>
          </a:blip>
          <a:stretch>
            <a:fillRect/>
          </a:stretch>
        </p:blipFill>
        <p:spPr>
          <a:xfrm>
            <a:off x="358175" y="1711925"/>
            <a:ext cx="2192145" cy="2914437"/>
          </a:xfrm>
          <a:prstGeom prst="rect">
            <a:avLst/>
          </a:prstGeom>
          <a:noFill/>
          <a:ln>
            <a:noFill/>
          </a:ln>
        </p:spPr>
      </p:pic>
      <p:sp>
        <p:nvSpPr>
          <p:cNvPr id="81" name="Google Shape;81;p16"/>
          <p:cNvSpPr txBox="1"/>
          <p:nvPr/>
        </p:nvSpPr>
        <p:spPr>
          <a:xfrm>
            <a:off x="2947375" y="2006188"/>
            <a:ext cx="2532900" cy="2225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it" sz="1300" dirty="0">
                <a:solidFill>
                  <a:srgbClr val="272727"/>
                </a:solidFill>
                <a:latin typeface="Space Mono"/>
                <a:ea typeface="Space Mono"/>
                <a:cs typeface="Space Mono"/>
                <a:sym typeface="Space Mono"/>
              </a:rPr>
              <a:t>Nel romanzo manzoniano, invece, come dimostrano sia  Azzeccagarbugli che le gride, concepite di fatto ai danni dei più deboli, contano solo i potenti, senza alcuna solidarietà sociale.</a:t>
            </a:r>
            <a:endParaRPr sz="1300" dirty="0">
              <a:solidFill>
                <a:srgbClr val="272727"/>
              </a:solidFill>
              <a:latin typeface="Space Mono"/>
              <a:ea typeface="Space Mono"/>
              <a:cs typeface="Space Mono"/>
              <a:sym typeface="Space Mono"/>
            </a:endParaRPr>
          </a:p>
        </p:txBody>
      </p:sp>
      <p:pic>
        <p:nvPicPr>
          <p:cNvPr id="82" name="Google Shape;82;p16"/>
          <p:cNvPicPr preferRelativeResize="0"/>
          <p:nvPr/>
        </p:nvPicPr>
        <p:blipFill rotWithShape="1">
          <a:blip r:embed="rId4">
            <a:alphaModFix/>
          </a:blip>
          <a:srcRect l="4190" r="-4189"/>
          <a:stretch/>
        </p:blipFill>
        <p:spPr>
          <a:xfrm>
            <a:off x="5780075" y="1925550"/>
            <a:ext cx="3225800" cy="2487175"/>
          </a:xfrm>
          <a:prstGeom prst="rect">
            <a:avLst/>
          </a:prstGeom>
          <a:noFill/>
          <a:ln>
            <a:noFill/>
          </a:ln>
        </p:spPr>
      </p:pic>
      <p:sp>
        <p:nvSpPr>
          <p:cNvPr id="83" name="Google Shape;83;p16"/>
          <p:cNvSpPr txBox="1"/>
          <p:nvPr/>
        </p:nvSpPr>
        <p:spPr>
          <a:xfrm>
            <a:off x="2464159" y="4785606"/>
            <a:ext cx="4149300" cy="354000"/>
          </a:xfrm>
          <a:prstGeom prst="rect">
            <a:avLst/>
          </a:prstGeom>
          <a:noFill/>
          <a:ln>
            <a:noFill/>
          </a:ln>
        </p:spPr>
        <p:txBody>
          <a:bodyPr spcFirstLastPara="1" wrap="square" lIns="91425" tIns="91425" rIns="91425" bIns="91425" anchor="t" anchorCtr="0">
            <a:spAutoFit/>
          </a:bodyPr>
          <a:lstStyle/>
          <a:p>
            <a:pPr lvl="0" algn="ctr"/>
            <a:r>
              <a:rPr lang="it" sz="1100" dirty="0" smtClean="0">
                <a:latin typeface="Source Code Pro"/>
                <a:ea typeface="Source Code Pro"/>
                <a:cs typeface="Source Code Pro"/>
                <a:sym typeface="Source Code Pro"/>
              </a:rPr>
              <a:t>Federica Ceravolo</a:t>
            </a:r>
            <a:r>
              <a:rPr lang="it" sz="1100" dirty="0">
                <a:latin typeface="Source Code Pro"/>
                <a:ea typeface="Source Code Pro"/>
                <a:cs typeface="Source Code Pro"/>
                <a:sym typeface="Source Code Pro"/>
              </a:rPr>
              <a:t>, </a:t>
            </a:r>
            <a:r>
              <a:rPr lang="it" sz="1100" dirty="0" smtClean="0">
                <a:latin typeface="Source Code Pro"/>
                <a:ea typeface="Source Code Pro"/>
                <a:cs typeface="Source Code Pro"/>
                <a:sym typeface="Source Code Pro"/>
              </a:rPr>
              <a:t>Giorgia Lepre</a:t>
            </a:r>
            <a:endParaRPr sz="1100" dirty="0">
              <a:latin typeface="Source Code Pro"/>
              <a:ea typeface="Source Code Pro"/>
              <a:cs typeface="Source Code Pro"/>
              <a:sym typeface="Source Code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Shape 87"/>
        <p:cNvGrpSpPr/>
        <p:nvPr/>
      </p:nvGrpSpPr>
      <p:grpSpPr>
        <a:xfrm>
          <a:off x="0" y="0"/>
          <a:ext cx="0" cy="0"/>
          <a:chOff x="0" y="0"/>
          <a:chExt cx="0" cy="0"/>
        </a:xfrm>
      </p:grpSpPr>
      <p:sp>
        <p:nvSpPr>
          <p:cNvPr id="88" name="Google Shape;88;p17"/>
          <p:cNvSpPr txBox="1"/>
          <p:nvPr/>
        </p:nvSpPr>
        <p:spPr>
          <a:xfrm>
            <a:off x="775100" y="175062"/>
            <a:ext cx="7589100" cy="615600"/>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it" sz="4000">
                <a:solidFill>
                  <a:srgbClr val="F6F6E9"/>
                </a:solidFill>
                <a:latin typeface="Russo One"/>
                <a:ea typeface="Russo One"/>
                <a:cs typeface="Russo One"/>
                <a:sym typeface="Russo One"/>
              </a:rPr>
              <a:t>ARTICOLO 3</a:t>
            </a:r>
            <a:endParaRPr sz="300">
              <a:latin typeface="Russo One"/>
              <a:ea typeface="Russo One"/>
              <a:cs typeface="Russo One"/>
              <a:sym typeface="Russo One"/>
            </a:endParaRPr>
          </a:p>
        </p:txBody>
      </p:sp>
      <p:sp>
        <p:nvSpPr>
          <p:cNvPr id="89" name="Google Shape;89;p17"/>
          <p:cNvSpPr txBox="1"/>
          <p:nvPr/>
        </p:nvSpPr>
        <p:spPr>
          <a:xfrm>
            <a:off x="306200" y="1015629"/>
            <a:ext cx="8526900" cy="8904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0"/>
              </a:spcAft>
              <a:buNone/>
            </a:pPr>
            <a:r>
              <a:rPr lang="it" sz="1300" dirty="0">
                <a:solidFill>
                  <a:srgbClr val="F6F6E9"/>
                </a:solidFill>
                <a:latin typeface="Space Mono"/>
                <a:ea typeface="Space Mono"/>
                <a:cs typeface="Space Mono"/>
                <a:sym typeface="Space Mono"/>
              </a:rPr>
              <a:t>La pari dignità sociale davanti alla legge e la rimozione di ostacoli economici e sociali nella vita del cittadino impediscono qualunque discriminazione. Ciò non avviene nel romanzo: ricordiamo il tentativo di Renzo di ottenere giustizia, che fallisce per non turbare gli interessi di un criminale. </a:t>
            </a:r>
            <a:endParaRPr sz="1300" dirty="0"/>
          </a:p>
        </p:txBody>
      </p:sp>
      <p:pic>
        <p:nvPicPr>
          <p:cNvPr id="90" name="Google Shape;90;p17"/>
          <p:cNvPicPr preferRelativeResize="0"/>
          <p:nvPr/>
        </p:nvPicPr>
        <p:blipFill>
          <a:blip r:embed="rId3">
            <a:alphaModFix/>
          </a:blip>
          <a:stretch>
            <a:fillRect/>
          </a:stretch>
        </p:blipFill>
        <p:spPr>
          <a:xfrm>
            <a:off x="4941749" y="2482299"/>
            <a:ext cx="3327300" cy="1867800"/>
          </a:xfrm>
          <a:prstGeom prst="rect">
            <a:avLst/>
          </a:prstGeom>
          <a:noFill/>
          <a:ln>
            <a:noFill/>
          </a:ln>
        </p:spPr>
      </p:pic>
      <p:sp>
        <p:nvSpPr>
          <p:cNvPr id="91" name="Google Shape;91;p17"/>
          <p:cNvSpPr txBox="1"/>
          <p:nvPr/>
        </p:nvSpPr>
        <p:spPr>
          <a:xfrm>
            <a:off x="3058697" y="4774200"/>
            <a:ext cx="3021900" cy="369300"/>
          </a:xfrm>
          <a:prstGeom prst="rect">
            <a:avLst/>
          </a:prstGeom>
          <a:noFill/>
          <a:ln>
            <a:noFill/>
          </a:ln>
        </p:spPr>
        <p:txBody>
          <a:bodyPr spcFirstLastPara="1" wrap="square" lIns="91425" tIns="91425" rIns="91425" bIns="91425" anchor="t" anchorCtr="0">
            <a:spAutoFit/>
          </a:bodyPr>
          <a:lstStyle/>
          <a:p>
            <a:pPr marL="0" lvl="0" indent="0" algn="r" rtl="0">
              <a:lnSpc>
                <a:spcPct val="140012"/>
              </a:lnSpc>
              <a:spcBef>
                <a:spcPts val="0"/>
              </a:spcBef>
              <a:spcAft>
                <a:spcPts val="0"/>
              </a:spcAft>
              <a:buClr>
                <a:srgbClr val="000000"/>
              </a:buClr>
              <a:buFont typeface="Arial"/>
              <a:buNone/>
            </a:pPr>
            <a:r>
              <a:rPr lang="it" sz="1200">
                <a:solidFill>
                  <a:srgbClr val="F6F6E9"/>
                </a:solidFill>
                <a:latin typeface="Space Mono"/>
                <a:ea typeface="Space Mono"/>
                <a:cs typeface="Space Mono"/>
                <a:sym typeface="Space Mono"/>
              </a:rPr>
              <a:t>Giulia Soglia, Rosangela Lepre</a:t>
            </a:r>
            <a:endParaRPr>
              <a:solidFill>
                <a:schemeClr val="lt1"/>
              </a:solidFill>
              <a:latin typeface="Space Mono"/>
              <a:ea typeface="Space Mono"/>
              <a:cs typeface="Space Mono"/>
              <a:sym typeface="Space Mono"/>
            </a:endParaRPr>
          </a:p>
        </p:txBody>
      </p:sp>
      <p:sp>
        <p:nvSpPr>
          <p:cNvPr id="92" name="Google Shape;92;p17"/>
          <p:cNvSpPr txBox="1"/>
          <p:nvPr/>
        </p:nvSpPr>
        <p:spPr>
          <a:xfrm>
            <a:off x="447250" y="2281300"/>
            <a:ext cx="4293600" cy="209592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it" sz="1200" dirty="0">
                <a:solidFill>
                  <a:schemeClr val="lt1"/>
                </a:solidFill>
                <a:latin typeface="Space Mono"/>
                <a:ea typeface="Space Mono"/>
                <a:cs typeface="Space Mono"/>
                <a:sym typeface="Space Mono"/>
              </a:rPr>
              <a:t>Oggi, invece, qualsiasi sia il cittadino, verrà ascoltato e giudicato in </a:t>
            </a:r>
            <a:r>
              <a:rPr lang="it" sz="1200" dirty="0" smtClean="0">
                <a:solidFill>
                  <a:schemeClr val="lt1"/>
                </a:solidFill>
                <a:latin typeface="Space Mono"/>
                <a:ea typeface="Space Mono"/>
                <a:cs typeface="Space Mono"/>
                <a:sym typeface="Space Mono"/>
              </a:rPr>
              <a:t>base a </a:t>
            </a:r>
            <a:r>
              <a:rPr lang="it" sz="1200" dirty="0">
                <a:solidFill>
                  <a:schemeClr val="lt1"/>
                </a:solidFill>
                <a:latin typeface="Space Mono"/>
                <a:ea typeface="Space Mono"/>
                <a:cs typeface="Space Mono"/>
                <a:sym typeface="Space Mono"/>
              </a:rPr>
              <a:t>ciò che ha commesso. senza distinzioni riguardanti la sua posizione economico-sociale. E' una responsabilità collettiva </a:t>
            </a:r>
            <a:r>
              <a:rPr lang="it" sz="1200" dirty="0" smtClean="0">
                <a:solidFill>
                  <a:schemeClr val="lt1"/>
                </a:solidFill>
                <a:latin typeface="Space Mono"/>
                <a:ea typeface="Space Mono"/>
                <a:cs typeface="Space Mono"/>
                <a:sym typeface="Space Mono"/>
              </a:rPr>
              <a:t>fare in modo che impedimenti socio-economici creino squilibri </a:t>
            </a:r>
            <a:r>
              <a:rPr lang="it" sz="1200" dirty="0">
                <a:solidFill>
                  <a:schemeClr val="lt1"/>
                </a:solidFill>
                <a:latin typeface="Space Mono"/>
                <a:ea typeface="Space Mono"/>
                <a:cs typeface="Space Mono"/>
                <a:sym typeface="Space Mono"/>
              </a:rPr>
              <a:t>nello Stato. Tutti i cittadini davanti alla legge devono avere gli stessi diritti e doveri.</a:t>
            </a:r>
            <a:endParaRPr sz="1200" dirty="0">
              <a:latin typeface="Space Mono"/>
              <a:ea typeface="Space Mono"/>
              <a:cs typeface="Space Mono"/>
              <a:sym typeface="Space Mon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BDDD1"/>
        </a:solidFill>
        <a:effectLst/>
      </p:bgPr>
    </p:bg>
    <p:spTree>
      <p:nvGrpSpPr>
        <p:cNvPr id="1" name="Shape 96"/>
        <p:cNvGrpSpPr/>
        <p:nvPr/>
      </p:nvGrpSpPr>
      <p:grpSpPr>
        <a:xfrm>
          <a:off x="0" y="0"/>
          <a:ext cx="0" cy="0"/>
          <a:chOff x="0" y="0"/>
          <a:chExt cx="0" cy="0"/>
        </a:xfrm>
      </p:grpSpPr>
      <p:sp>
        <p:nvSpPr>
          <p:cNvPr id="97" name="Google Shape;97;p18"/>
          <p:cNvSpPr txBox="1"/>
          <p:nvPr/>
        </p:nvSpPr>
        <p:spPr>
          <a:xfrm>
            <a:off x="283050" y="166750"/>
            <a:ext cx="8097300" cy="615600"/>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it" sz="4000">
                <a:solidFill>
                  <a:srgbClr val="272727"/>
                </a:solidFill>
                <a:latin typeface="Russo One"/>
                <a:ea typeface="Russo One"/>
                <a:cs typeface="Russo One"/>
                <a:sym typeface="Russo One"/>
              </a:rPr>
              <a:t>ARTICOLO 4</a:t>
            </a:r>
            <a:endParaRPr sz="300">
              <a:solidFill>
                <a:srgbClr val="272727"/>
              </a:solidFill>
              <a:latin typeface="Russo One"/>
              <a:ea typeface="Russo One"/>
              <a:cs typeface="Russo One"/>
              <a:sym typeface="Russo One"/>
            </a:endParaRPr>
          </a:p>
        </p:txBody>
      </p:sp>
      <p:sp>
        <p:nvSpPr>
          <p:cNvPr id="98" name="Google Shape;98;p18"/>
          <p:cNvSpPr txBox="1"/>
          <p:nvPr/>
        </p:nvSpPr>
        <p:spPr>
          <a:xfrm>
            <a:off x="283050" y="985825"/>
            <a:ext cx="8577900" cy="8220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it" sz="1200">
                <a:solidFill>
                  <a:srgbClr val="272727"/>
                </a:solidFill>
                <a:latin typeface="Space Mono"/>
                <a:ea typeface="Space Mono"/>
                <a:cs typeface="Space Mono"/>
                <a:sym typeface="Space Mono"/>
              </a:rPr>
              <a:t>Ogni cittadino ha il diritto e il dovere, secondo le proprie possibilità e la propria scelta, di svolgere un’attività che permetta il progresso materiale o spirituale della società. Il lavoro, dunque, non deve avere solo mire economiche, ma anche contribuire allo sviluppo dello Stato, che si impegna a renderlo possibile per tutti i cittadini.</a:t>
            </a:r>
            <a:r>
              <a:rPr lang="it" sz="1200" b="0" i="0" u="none" strike="noStrike" cap="none">
                <a:solidFill>
                  <a:srgbClr val="F6F6E9"/>
                </a:solidFill>
                <a:latin typeface="Space Mono"/>
                <a:ea typeface="Space Mono"/>
                <a:cs typeface="Space Mono"/>
                <a:sym typeface="Space Mono"/>
              </a:rPr>
              <a:t> </a:t>
            </a:r>
            <a:endParaRPr sz="1200"/>
          </a:p>
        </p:txBody>
      </p:sp>
      <p:sp>
        <p:nvSpPr>
          <p:cNvPr id="99" name="Google Shape;99;p18"/>
          <p:cNvSpPr txBox="1"/>
          <p:nvPr/>
        </p:nvSpPr>
        <p:spPr>
          <a:xfrm>
            <a:off x="552775" y="2271900"/>
            <a:ext cx="4094100" cy="2068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it" sz="1200">
                <a:solidFill>
                  <a:srgbClr val="272727"/>
                </a:solidFill>
                <a:latin typeface="Space Mono"/>
                <a:ea typeface="Space Mono"/>
                <a:cs typeface="Space Mono"/>
                <a:sym typeface="Space Mono"/>
              </a:rPr>
              <a:t>La situazione è diversa nel  Seicento manzoniano, dove l’obiettivo dei potenti è quello di mantenere ed accrescere il proprio potere e il proprio prestigio, senza preoccuparsi di migliorare la società. Un possibile esempio è proprio Azzeccagarbugli, che trae vantaggio dal sostegno ai disonesti, incrementando la corruzione e la diseguaglianza sociale.</a:t>
            </a:r>
            <a:endParaRPr sz="1200">
              <a:solidFill>
                <a:srgbClr val="272727"/>
              </a:solidFill>
              <a:latin typeface="Space Mono"/>
              <a:ea typeface="Space Mono"/>
              <a:cs typeface="Space Mono"/>
              <a:sym typeface="Space Mono"/>
            </a:endParaRPr>
          </a:p>
        </p:txBody>
      </p:sp>
      <p:pic>
        <p:nvPicPr>
          <p:cNvPr id="100" name="Google Shape;100;p18"/>
          <p:cNvPicPr preferRelativeResize="0"/>
          <p:nvPr/>
        </p:nvPicPr>
        <p:blipFill>
          <a:blip r:embed="rId3">
            <a:alphaModFix/>
          </a:blip>
          <a:stretch>
            <a:fillRect/>
          </a:stretch>
        </p:blipFill>
        <p:spPr>
          <a:xfrm>
            <a:off x="5031600" y="2193350"/>
            <a:ext cx="3348747" cy="2391213"/>
          </a:xfrm>
          <a:prstGeom prst="rect">
            <a:avLst/>
          </a:prstGeom>
          <a:noFill/>
          <a:ln>
            <a:noFill/>
          </a:ln>
        </p:spPr>
      </p:pic>
      <p:sp>
        <p:nvSpPr>
          <p:cNvPr id="101" name="Google Shape;101;p18"/>
          <p:cNvSpPr txBox="1"/>
          <p:nvPr/>
        </p:nvSpPr>
        <p:spPr>
          <a:xfrm>
            <a:off x="3122025" y="4804800"/>
            <a:ext cx="2986500" cy="338524"/>
          </a:xfrm>
          <a:prstGeom prst="rect">
            <a:avLst/>
          </a:prstGeom>
          <a:noFill/>
          <a:ln>
            <a:noFill/>
          </a:ln>
        </p:spPr>
        <p:txBody>
          <a:bodyPr spcFirstLastPara="1" wrap="square" lIns="91425" tIns="91425" rIns="91425" bIns="91425" anchor="t" anchorCtr="0">
            <a:spAutoFit/>
          </a:bodyPr>
          <a:lstStyle/>
          <a:p>
            <a:pPr lvl="0"/>
            <a:r>
              <a:rPr lang="it" sz="1000" dirty="0" smtClean="0">
                <a:solidFill>
                  <a:srgbClr val="272727"/>
                </a:solidFill>
                <a:latin typeface="Source Code Pro"/>
                <a:ea typeface="Source Code Pro"/>
                <a:cs typeface="Source Code Pro"/>
                <a:sym typeface="Source Code Pro"/>
              </a:rPr>
              <a:t>Francesco Grimaldi</a:t>
            </a:r>
            <a:r>
              <a:rPr lang="it" sz="1000" dirty="0">
                <a:solidFill>
                  <a:srgbClr val="272727"/>
                </a:solidFill>
                <a:latin typeface="Source Code Pro"/>
                <a:ea typeface="Source Code Pro"/>
                <a:cs typeface="Source Code Pro"/>
                <a:sym typeface="Source Code Pro"/>
              </a:rPr>
              <a:t>, </a:t>
            </a:r>
            <a:r>
              <a:rPr lang="it" sz="1000" dirty="0" smtClean="0">
                <a:solidFill>
                  <a:srgbClr val="272727"/>
                </a:solidFill>
                <a:latin typeface="Source Code Pro"/>
                <a:ea typeface="Source Code Pro"/>
                <a:cs typeface="Source Code Pro"/>
                <a:sym typeface="Source Code Pro"/>
              </a:rPr>
              <a:t>Domenico </a:t>
            </a:r>
            <a:r>
              <a:rPr lang="it" sz="1000" dirty="0" smtClean="0">
                <a:solidFill>
                  <a:srgbClr val="272727"/>
                </a:solidFill>
                <a:latin typeface="Source Code Pro"/>
                <a:ea typeface="Source Code Pro"/>
                <a:cs typeface="Source Code Pro"/>
                <a:sym typeface="Source Code Pro"/>
              </a:rPr>
              <a:t>Proto</a:t>
            </a:r>
            <a:endParaRPr sz="1000" dirty="0">
              <a:solidFill>
                <a:srgbClr val="272727"/>
              </a:solidFill>
              <a:latin typeface="Source Code Pro"/>
              <a:ea typeface="Source Code Pro"/>
              <a:cs typeface="Source Code Pro"/>
              <a:sym typeface="Source Code Pr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Shape 105"/>
        <p:cNvGrpSpPr/>
        <p:nvPr/>
      </p:nvGrpSpPr>
      <p:grpSpPr>
        <a:xfrm>
          <a:off x="0" y="0"/>
          <a:ext cx="0" cy="0"/>
          <a:chOff x="0" y="0"/>
          <a:chExt cx="0" cy="0"/>
        </a:xfrm>
      </p:grpSpPr>
      <p:sp>
        <p:nvSpPr>
          <p:cNvPr id="106" name="Google Shape;106;p19"/>
          <p:cNvSpPr txBox="1"/>
          <p:nvPr/>
        </p:nvSpPr>
        <p:spPr>
          <a:xfrm>
            <a:off x="708750" y="8663"/>
            <a:ext cx="7589100" cy="615600"/>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it" sz="4000" dirty="0">
                <a:solidFill>
                  <a:srgbClr val="F6F6E9"/>
                </a:solidFill>
                <a:latin typeface="Russo One"/>
                <a:ea typeface="Russo One"/>
                <a:cs typeface="Russo One"/>
                <a:sym typeface="Russo One"/>
              </a:rPr>
              <a:t>ARTICOLO 5</a:t>
            </a:r>
            <a:endParaRPr sz="300" dirty="0">
              <a:latin typeface="Russo One"/>
              <a:ea typeface="Russo One"/>
              <a:cs typeface="Russo One"/>
              <a:sym typeface="Russo One"/>
            </a:endParaRPr>
          </a:p>
        </p:txBody>
      </p:sp>
      <p:sp>
        <p:nvSpPr>
          <p:cNvPr id="107" name="Google Shape;107;p19"/>
          <p:cNvSpPr txBox="1"/>
          <p:nvPr/>
        </p:nvSpPr>
        <p:spPr>
          <a:xfrm>
            <a:off x="479550" y="1057275"/>
            <a:ext cx="5367600" cy="1670100"/>
          </a:xfrm>
          <a:prstGeom prst="rect">
            <a:avLst/>
          </a:prstGeom>
          <a:noFill/>
          <a:ln>
            <a:noFill/>
          </a:ln>
        </p:spPr>
        <p:txBody>
          <a:bodyPr spcFirstLastPara="1" wrap="square" lIns="0" tIns="0" rIns="0" bIns="0" anchor="t" anchorCtr="0">
            <a:normAutofit fontScale="25000" lnSpcReduction="20000"/>
          </a:bodyPr>
          <a:lstStyle/>
          <a:p>
            <a:pPr marL="0" marR="0" lvl="0" indent="0" algn="ctr" rtl="0">
              <a:lnSpc>
                <a:spcPct val="115000"/>
              </a:lnSpc>
              <a:spcBef>
                <a:spcPts val="0"/>
              </a:spcBef>
              <a:spcAft>
                <a:spcPts val="0"/>
              </a:spcAft>
              <a:buNone/>
            </a:pPr>
            <a:r>
              <a:rPr lang="it" sz="5600" dirty="0">
                <a:solidFill>
                  <a:schemeClr val="lt1"/>
                </a:solidFill>
                <a:latin typeface="Space Mono"/>
                <a:ea typeface="Space Mono"/>
                <a:cs typeface="Space Mono"/>
                <a:sym typeface="Space Mono"/>
              </a:rPr>
              <a:t>Le autonomie locali e il decentramento amministrativo salvaguardati dall’articolo 5 della Costituzione indicano, rispettivamente, enti autonomi volti ad amministrare una parte rilevante degli affari pubblici e una dislocazione di poteri tra gli organi amministrativi per realizzare la partecipazione effettiva della collettività all’esercizio e alla cura degli interessi pubblici.</a:t>
            </a:r>
            <a:endParaRPr sz="5600" dirty="0">
              <a:solidFill>
                <a:schemeClr val="lt1"/>
              </a:solidFill>
              <a:latin typeface="Space Mono"/>
              <a:ea typeface="Space Mono"/>
              <a:cs typeface="Space Mono"/>
              <a:sym typeface="Space Mono"/>
            </a:endParaRPr>
          </a:p>
          <a:p>
            <a:pPr marL="0" marR="0" lvl="0" indent="0" algn="l" rtl="0">
              <a:lnSpc>
                <a:spcPct val="115000"/>
              </a:lnSpc>
              <a:spcBef>
                <a:spcPts val="0"/>
              </a:spcBef>
              <a:spcAft>
                <a:spcPts val="0"/>
              </a:spcAft>
              <a:buNone/>
            </a:pPr>
            <a:endParaRPr sz="1200" dirty="0"/>
          </a:p>
        </p:txBody>
      </p:sp>
      <p:pic>
        <p:nvPicPr>
          <p:cNvPr id="108" name="Google Shape;108;p19"/>
          <p:cNvPicPr preferRelativeResize="0"/>
          <p:nvPr/>
        </p:nvPicPr>
        <p:blipFill>
          <a:blip r:embed="rId3">
            <a:alphaModFix/>
          </a:blip>
          <a:stretch>
            <a:fillRect/>
          </a:stretch>
        </p:blipFill>
        <p:spPr>
          <a:xfrm>
            <a:off x="6226450" y="1030837"/>
            <a:ext cx="2444826" cy="1607474"/>
          </a:xfrm>
          <a:prstGeom prst="rect">
            <a:avLst/>
          </a:prstGeom>
          <a:noFill/>
          <a:ln>
            <a:noFill/>
          </a:ln>
        </p:spPr>
      </p:pic>
      <p:sp>
        <p:nvSpPr>
          <p:cNvPr id="109" name="Google Shape;109;p19"/>
          <p:cNvSpPr txBox="1">
            <a:spLocks noGrp="1"/>
          </p:cNvSpPr>
          <p:nvPr>
            <p:ph type="body" idx="4294967295"/>
          </p:nvPr>
        </p:nvSpPr>
        <p:spPr>
          <a:xfrm>
            <a:off x="3430050" y="2576475"/>
            <a:ext cx="4867800" cy="1947300"/>
          </a:xfrm>
          <a:prstGeom prst="rect">
            <a:avLst/>
          </a:prstGeom>
        </p:spPr>
        <p:txBody>
          <a:bodyPr spcFirstLastPara="1" wrap="square" lIns="91425" tIns="91425" rIns="91425" bIns="91425" anchor="t" anchorCtr="0">
            <a:normAutofit fontScale="25000" lnSpcReduction="20000"/>
          </a:bodyPr>
          <a:lstStyle/>
          <a:p>
            <a:pPr marL="0" lvl="0" indent="0" algn="ctr" rtl="0">
              <a:lnSpc>
                <a:spcPct val="115000"/>
              </a:lnSpc>
              <a:spcBef>
                <a:spcPts val="0"/>
              </a:spcBef>
              <a:spcAft>
                <a:spcPts val="0"/>
              </a:spcAft>
              <a:buNone/>
            </a:pPr>
            <a:endParaRPr lang="it" sz="4800" dirty="0" smtClean="0">
              <a:solidFill>
                <a:schemeClr val="lt1"/>
              </a:solidFill>
              <a:latin typeface="Space Mono"/>
              <a:ea typeface="Space Mono"/>
              <a:cs typeface="Space Mono"/>
              <a:sym typeface="Space Mono"/>
            </a:endParaRPr>
          </a:p>
          <a:p>
            <a:pPr marL="0" lvl="0" indent="0" algn="ctr" rtl="0">
              <a:lnSpc>
                <a:spcPct val="115000"/>
              </a:lnSpc>
              <a:spcBef>
                <a:spcPts val="0"/>
              </a:spcBef>
              <a:spcAft>
                <a:spcPts val="0"/>
              </a:spcAft>
              <a:buNone/>
            </a:pPr>
            <a:endParaRPr lang="it" sz="4800" dirty="0">
              <a:solidFill>
                <a:schemeClr val="lt1"/>
              </a:solidFill>
              <a:latin typeface="Space Mono"/>
              <a:ea typeface="Space Mono"/>
              <a:cs typeface="Space Mono"/>
              <a:sym typeface="Space Mono"/>
            </a:endParaRPr>
          </a:p>
          <a:p>
            <a:pPr marL="0" lvl="0" indent="0" algn="ctr" rtl="0">
              <a:lnSpc>
                <a:spcPct val="115000"/>
              </a:lnSpc>
              <a:spcBef>
                <a:spcPts val="0"/>
              </a:spcBef>
              <a:spcAft>
                <a:spcPts val="0"/>
              </a:spcAft>
              <a:buNone/>
            </a:pPr>
            <a:r>
              <a:rPr lang="it" sz="5600" dirty="0" smtClean="0">
                <a:solidFill>
                  <a:schemeClr val="lt1"/>
                </a:solidFill>
                <a:latin typeface="Space Mono"/>
                <a:ea typeface="Space Mono"/>
                <a:cs typeface="Space Mono"/>
                <a:sym typeface="Space Mono"/>
              </a:rPr>
              <a:t>Le </a:t>
            </a:r>
            <a:r>
              <a:rPr lang="it" sz="5600" dirty="0">
                <a:solidFill>
                  <a:schemeClr val="lt1"/>
                </a:solidFill>
                <a:latin typeface="Space Mono"/>
                <a:ea typeface="Space Mono"/>
                <a:cs typeface="Space Mono"/>
                <a:sym typeface="Space Mono"/>
              </a:rPr>
              <a:t>gride manzoniane, al contrario, non si preoccupano di preservare l’unità di uno Stato nel rispetto delle sue componenti, ma sono più rivolte alla forma che alla sostanza e totalmente inefficaci contro i colpevoli, tanto che Azzeccagarbugli le cita come mezzo da utilizzare per difendere i pregiudicati.</a:t>
            </a:r>
            <a:endParaRPr sz="5600" dirty="0">
              <a:solidFill>
                <a:schemeClr val="lt1"/>
              </a:solidFill>
              <a:latin typeface="Space Mono"/>
              <a:ea typeface="Space Mono"/>
              <a:cs typeface="Space Mono"/>
              <a:sym typeface="Space Mono"/>
            </a:endParaRPr>
          </a:p>
          <a:p>
            <a:pPr marL="0" lvl="0" indent="0" algn="l" rtl="0">
              <a:spcBef>
                <a:spcPts val="0"/>
              </a:spcBef>
              <a:spcAft>
                <a:spcPts val="1200"/>
              </a:spcAft>
              <a:buNone/>
            </a:pPr>
            <a:endParaRPr sz="5600" dirty="0"/>
          </a:p>
        </p:txBody>
      </p:sp>
      <p:pic>
        <p:nvPicPr>
          <p:cNvPr id="110" name="Google Shape;110;p19"/>
          <p:cNvPicPr preferRelativeResize="0"/>
          <p:nvPr/>
        </p:nvPicPr>
        <p:blipFill>
          <a:blip r:embed="rId4">
            <a:alphaModFix/>
          </a:blip>
          <a:stretch>
            <a:fillRect/>
          </a:stretch>
        </p:blipFill>
        <p:spPr>
          <a:xfrm>
            <a:off x="382387" y="2977800"/>
            <a:ext cx="2580175" cy="1843125"/>
          </a:xfrm>
          <a:prstGeom prst="rect">
            <a:avLst/>
          </a:prstGeom>
          <a:noFill/>
          <a:ln>
            <a:noFill/>
          </a:ln>
        </p:spPr>
      </p:pic>
      <p:sp>
        <p:nvSpPr>
          <p:cNvPr id="111" name="Google Shape;111;p19"/>
          <p:cNvSpPr txBox="1"/>
          <p:nvPr/>
        </p:nvSpPr>
        <p:spPr>
          <a:xfrm>
            <a:off x="2228100" y="4774200"/>
            <a:ext cx="4687800" cy="369300"/>
          </a:xfrm>
          <a:prstGeom prst="rect">
            <a:avLst/>
          </a:prstGeom>
          <a:noFill/>
          <a:ln>
            <a:noFill/>
          </a:ln>
        </p:spPr>
        <p:txBody>
          <a:bodyPr spcFirstLastPara="1" wrap="square" lIns="91425" tIns="91425" rIns="91425" bIns="91425" anchor="t" anchorCtr="0">
            <a:spAutoFit/>
          </a:bodyPr>
          <a:lstStyle/>
          <a:p>
            <a:pPr marL="0" lvl="0" indent="0" algn="ctr" rtl="0">
              <a:lnSpc>
                <a:spcPct val="140012"/>
              </a:lnSpc>
              <a:spcBef>
                <a:spcPts val="0"/>
              </a:spcBef>
              <a:spcAft>
                <a:spcPts val="0"/>
              </a:spcAft>
              <a:buNone/>
            </a:pPr>
            <a:r>
              <a:rPr lang="it" sz="1200">
                <a:solidFill>
                  <a:schemeClr val="lt1"/>
                </a:solidFill>
                <a:latin typeface="Space Mono"/>
                <a:ea typeface="Space Mono"/>
                <a:cs typeface="Space Mono"/>
                <a:sym typeface="Space Mono"/>
              </a:rPr>
              <a:t>Fabrizio Iaccheo, Gianmarco Arienzo</a:t>
            </a:r>
            <a:endParaRPr sz="1200">
              <a:solidFill>
                <a:srgbClr val="F6F6E9"/>
              </a:solidFill>
              <a:latin typeface="Space Mono"/>
              <a:ea typeface="Space Mono"/>
              <a:cs typeface="Space Mono"/>
              <a:sym typeface="Space Mon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BDDD1"/>
        </a:solidFill>
        <a:effectLst/>
      </p:bgPr>
    </p:bg>
    <p:spTree>
      <p:nvGrpSpPr>
        <p:cNvPr id="1" name="Shape 115"/>
        <p:cNvGrpSpPr/>
        <p:nvPr/>
      </p:nvGrpSpPr>
      <p:grpSpPr>
        <a:xfrm>
          <a:off x="0" y="0"/>
          <a:ext cx="0" cy="0"/>
          <a:chOff x="0" y="0"/>
          <a:chExt cx="0" cy="0"/>
        </a:xfrm>
      </p:grpSpPr>
      <p:sp>
        <p:nvSpPr>
          <p:cNvPr id="116" name="Google Shape;116;p20"/>
          <p:cNvSpPr txBox="1"/>
          <p:nvPr/>
        </p:nvSpPr>
        <p:spPr>
          <a:xfrm>
            <a:off x="777450" y="182362"/>
            <a:ext cx="7589100" cy="615600"/>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it" sz="4000">
                <a:solidFill>
                  <a:srgbClr val="272727"/>
                </a:solidFill>
                <a:latin typeface="Russo One"/>
                <a:ea typeface="Russo One"/>
                <a:cs typeface="Russo One"/>
                <a:sym typeface="Russo One"/>
              </a:rPr>
              <a:t>ARTICOLO 6</a:t>
            </a:r>
            <a:endParaRPr sz="300">
              <a:solidFill>
                <a:srgbClr val="272727"/>
              </a:solidFill>
              <a:latin typeface="Russo One"/>
              <a:ea typeface="Russo One"/>
              <a:cs typeface="Russo One"/>
              <a:sym typeface="Russo One"/>
            </a:endParaRPr>
          </a:p>
        </p:txBody>
      </p:sp>
      <p:sp>
        <p:nvSpPr>
          <p:cNvPr id="117" name="Google Shape;117;p20"/>
          <p:cNvSpPr txBox="1"/>
          <p:nvPr/>
        </p:nvSpPr>
        <p:spPr>
          <a:xfrm>
            <a:off x="3512500" y="2211825"/>
            <a:ext cx="4917900" cy="217675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0"/>
              </a:spcAft>
              <a:buNone/>
            </a:pPr>
            <a:r>
              <a:rPr lang="it" sz="1200" dirty="0">
                <a:solidFill>
                  <a:srgbClr val="272727"/>
                </a:solidFill>
                <a:latin typeface="Space Mono"/>
                <a:ea typeface="Space Mono"/>
                <a:cs typeface="Space Mono"/>
                <a:sym typeface="Space Mono"/>
              </a:rPr>
              <a:t>Ciò non accade però nel periodo storico in cui è ambientato il romanzo de “I promessi Sposi”. </a:t>
            </a:r>
            <a:endParaRPr sz="1200" dirty="0">
              <a:solidFill>
                <a:srgbClr val="272727"/>
              </a:solidFill>
              <a:latin typeface="Space Mono"/>
              <a:ea typeface="Space Mono"/>
              <a:cs typeface="Space Mono"/>
              <a:sym typeface="Space Mono"/>
            </a:endParaRPr>
          </a:p>
          <a:p>
            <a:pPr marL="0" lvl="0" indent="0" algn="ctr" rtl="0">
              <a:lnSpc>
                <a:spcPct val="115000"/>
              </a:lnSpc>
              <a:spcBef>
                <a:spcPts val="0"/>
              </a:spcBef>
              <a:spcAft>
                <a:spcPts val="0"/>
              </a:spcAft>
              <a:buNone/>
            </a:pPr>
            <a:r>
              <a:rPr lang="it" sz="1200" dirty="0">
                <a:solidFill>
                  <a:srgbClr val="272727"/>
                </a:solidFill>
                <a:latin typeface="Space Mono"/>
                <a:ea typeface="Space Mono"/>
                <a:cs typeface="Space Mono"/>
                <a:sym typeface="Space Mono"/>
              </a:rPr>
              <a:t>La giustizia, </a:t>
            </a:r>
            <a:r>
              <a:rPr lang="it" sz="1200" dirty="0" smtClean="0">
                <a:solidFill>
                  <a:srgbClr val="272727"/>
                </a:solidFill>
                <a:latin typeface="Space Mono"/>
                <a:ea typeface="Space Mono"/>
                <a:cs typeface="Space Mono"/>
                <a:sym typeface="Space Mono"/>
              </a:rPr>
              <a:t>infatti, </a:t>
            </a:r>
            <a:r>
              <a:rPr lang="it" sz="1200" dirty="0">
                <a:solidFill>
                  <a:srgbClr val="272727"/>
                </a:solidFill>
                <a:latin typeface="Space Mono"/>
                <a:ea typeface="Space Mono"/>
                <a:cs typeface="Space Mono"/>
                <a:sym typeface="Space Mono"/>
              </a:rPr>
              <a:t>è il tema portante dell’opera di Manzoni, se solo si pensa che l’intera vicenda inizia con un sopruso esercitato da un nobile ai danni di due ragazzi. Chi deve tutelare i giovani finisce col cedere alle minacce dei bravi, scagnozzi del potente Don Rodrigo, che cospirano indisturbati, nonostante le tante gride che minacciano </a:t>
            </a:r>
            <a:r>
              <a:rPr lang="it" sz="1200" dirty="0" smtClean="0">
                <a:solidFill>
                  <a:srgbClr val="272727"/>
                </a:solidFill>
                <a:latin typeface="Space Mono"/>
                <a:ea typeface="Space Mono"/>
                <a:cs typeface="Space Mono"/>
                <a:sym typeface="Space Mono"/>
              </a:rPr>
              <a:t>pene</a:t>
            </a:r>
          </a:p>
          <a:p>
            <a:pPr marL="0" lvl="0" indent="0" algn="ctr" rtl="0">
              <a:lnSpc>
                <a:spcPct val="115000"/>
              </a:lnSpc>
              <a:spcBef>
                <a:spcPts val="0"/>
              </a:spcBef>
              <a:spcAft>
                <a:spcPts val="0"/>
              </a:spcAft>
              <a:buNone/>
            </a:pPr>
            <a:r>
              <a:rPr lang="it" sz="1200" dirty="0" smtClean="0">
                <a:solidFill>
                  <a:srgbClr val="272727"/>
                </a:solidFill>
                <a:latin typeface="Space Mono"/>
                <a:ea typeface="Space Mono"/>
                <a:cs typeface="Space Mono"/>
                <a:sym typeface="Space Mono"/>
              </a:rPr>
              <a:t>durissime </a:t>
            </a:r>
            <a:r>
              <a:rPr lang="it" sz="1200" dirty="0">
                <a:solidFill>
                  <a:srgbClr val="272727"/>
                </a:solidFill>
                <a:latin typeface="Space Mono"/>
                <a:ea typeface="Space Mono"/>
                <a:cs typeface="Space Mono"/>
                <a:sym typeface="Space Mono"/>
              </a:rPr>
              <a:t>contro di loro.</a:t>
            </a:r>
            <a:r>
              <a:rPr lang="it" sz="1500" dirty="0">
                <a:latin typeface="Space Mono"/>
                <a:ea typeface="Space Mono"/>
                <a:cs typeface="Space Mono"/>
                <a:sym typeface="Space Mono"/>
              </a:rPr>
              <a:t> </a:t>
            </a:r>
            <a:endParaRPr sz="1500" dirty="0">
              <a:latin typeface="Space Mono"/>
              <a:ea typeface="Space Mono"/>
              <a:cs typeface="Space Mono"/>
              <a:sym typeface="Space Mono"/>
            </a:endParaRPr>
          </a:p>
        </p:txBody>
      </p:sp>
      <p:sp>
        <p:nvSpPr>
          <p:cNvPr id="118" name="Google Shape;118;p20"/>
          <p:cNvSpPr txBox="1"/>
          <p:nvPr/>
        </p:nvSpPr>
        <p:spPr>
          <a:xfrm>
            <a:off x="1485900" y="4786100"/>
            <a:ext cx="61722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100">
                <a:solidFill>
                  <a:srgbClr val="272727"/>
                </a:solidFill>
                <a:latin typeface="Space Mono"/>
                <a:ea typeface="Space Mono"/>
                <a:cs typeface="Space Mono"/>
                <a:sym typeface="Space Mono"/>
              </a:rPr>
              <a:t>Vincenzo Calonico, Giovanna Santamaria</a:t>
            </a:r>
            <a:endParaRPr sz="1100">
              <a:solidFill>
                <a:srgbClr val="272727"/>
              </a:solidFill>
              <a:latin typeface="Space Mono"/>
              <a:ea typeface="Space Mono"/>
              <a:cs typeface="Space Mono"/>
              <a:sym typeface="Space Mono"/>
            </a:endParaRPr>
          </a:p>
        </p:txBody>
      </p:sp>
      <p:pic>
        <p:nvPicPr>
          <p:cNvPr id="119" name="Google Shape;119;p20"/>
          <p:cNvPicPr preferRelativeResize="0"/>
          <p:nvPr/>
        </p:nvPicPr>
        <p:blipFill rotWithShape="1">
          <a:blip r:embed="rId3">
            <a:alphaModFix/>
          </a:blip>
          <a:srcRect l="7777" t="2472" r="9741" b="2794"/>
          <a:stretch/>
        </p:blipFill>
        <p:spPr>
          <a:xfrm>
            <a:off x="718327" y="1702325"/>
            <a:ext cx="2191974" cy="2823975"/>
          </a:xfrm>
          <a:prstGeom prst="rect">
            <a:avLst/>
          </a:prstGeom>
          <a:noFill/>
          <a:ln>
            <a:noFill/>
          </a:ln>
        </p:spPr>
      </p:pic>
      <p:sp>
        <p:nvSpPr>
          <p:cNvPr id="120" name="Google Shape;120;p20"/>
          <p:cNvSpPr txBox="1"/>
          <p:nvPr/>
        </p:nvSpPr>
        <p:spPr>
          <a:xfrm>
            <a:off x="429075" y="845213"/>
            <a:ext cx="8457900" cy="597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it" sz="1200">
                <a:solidFill>
                  <a:srgbClr val="272727"/>
                </a:solidFill>
                <a:latin typeface="Space Mono"/>
                <a:ea typeface="Space Mono"/>
                <a:cs typeface="Space Mono"/>
                <a:sym typeface="Space Mono"/>
              </a:rPr>
              <a:t>L’articolo 6 della Costituzione Italiana tutela con apposite norme le minoranze linguistiche essendo la lingua il riflesso di tutto ciò in cui l’individuo si riconosce.</a:t>
            </a:r>
            <a:r>
              <a:rPr lang="it" sz="1300">
                <a:latin typeface="Space Mono"/>
                <a:ea typeface="Space Mono"/>
                <a:cs typeface="Space Mono"/>
                <a:sym typeface="Space Mono"/>
              </a:rPr>
              <a:t> </a:t>
            </a:r>
            <a:endParaRPr>
              <a:latin typeface="Source Code Pro"/>
              <a:ea typeface="Source Code Pro"/>
              <a:cs typeface="Source Code Pro"/>
              <a:sym typeface="Source Code Pro"/>
            </a:endParaRPr>
          </a:p>
        </p:txBody>
      </p:sp>
      <p:cxnSp>
        <p:nvCxnSpPr>
          <p:cNvPr id="121" name="Google Shape;121;p20"/>
          <p:cNvCxnSpPr/>
          <p:nvPr/>
        </p:nvCxnSpPr>
        <p:spPr>
          <a:xfrm>
            <a:off x="4870038" y="1489763"/>
            <a:ext cx="318300" cy="522900"/>
          </a:xfrm>
          <a:prstGeom prst="straightConnector1">
            <a:avLst/>
          </a:prstGeom>
          <a:noFill/>
          <a:ln w="9525" cap="flat" cmpd="sng">
            <a:solidFill>
              <a:srgbClr val="272727"/>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Shape 125"/>
        <p:cNvGrpSpPr/>
        <p:nvPr/>
      </p:nvGrpSpPr>
      <p:grpSpPr>
        <a:xfrm>
          <a:off x="0" y="0"/>
          <a:ext cx="0" cy="0"/>
          <a:chOff x="0" y="0"/>
          <a:chExt cx="0" cy="0"/>
        </a:xfrm>
      </p:grpSpPr>
      <p:sp>
        <p:nvSpPr>
          <p:cNvPr id="126" name="Google Shape;126;p21"/>
          <p:cNvSpPr txBox="1"/>
          <p:nvPr/>
        </p:nvSpPr>
        <p:spPr>
          <a:xfrm>
            <a:off x="777450" y="217937"/>
            <a:ext cx="7589100" cy="615600"/>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it" sz="4000">
                <a:solidFill>
                  <a:srgbClr val="F6F6E9"/>
                </a:solidFill>
                <a:latin typeface="Russo One"/>
                <a:ea typeface="Russo One"/>
                <a:cs typeface="Russo One"/>
                <a:sym typeface="Russo One"/>
              </a:rPr>
              <a:t>ARTICOLO 7</a:t>
            </a:r>
            <a:endParaRPr sz="300">
              <a:latin typeface="Russo One"/>
              <a:ea typeface="Russo One"/>
              <a:cs typeface="Russo One"/>
              <a:sym typeface="Russo One"/>
            </a:endParaRPr>
          </a:p>
        </p:txBody>
      </p:sp>
      <p:sp>
        <p:nvSpPr>
          <p:cNvPr id="127" name="Google Shape;127;p21"/>
          <p:cNvSpPr txBox="1"/>
          <p:nvPr/>
        </p:nvSpPr>
        <p:spPr>
          <a:xfrm>
            <a:off x="443425" y="1093950"/>
            <a:ext cx="4512900" cy="12468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it" sz="1200">
                <a:solidFill>
                  <a:srgbClr val="F6F6E9"/>
                </a:solidFill>
                <a:latin typeface="Space Mono"/>
                <a:ea typeface="Space Mono"/>
                <a:cs typeface="Space Mono"/>
                <a:sym typeface="Space Mono"/>
              </a:rPr>
              <a:t>La folla che, nel romanzo manzoniano, conduce in un convento Lodovico, sopravvissuto a stento a un duello, sa che un luogo religioso è al di sopra di ogni legge. Questo evento mostra come nel Seicento la Chiesa abbia sullo Stato una propria influenza, che oggi non esiste più.</a:t>
            </a:r>
            <a:endParaRPr sz="1200">
              <a:solidFill>
                <a:srgbClr val="F6F6E9"/>
              </a:solidFill>
              <a:latin typeface="Space Mono"/>
              <a:ea typeface="Space Mono"/>
              <a:cs typeface="Space Mono"/>
              <a:sym typeface="Space Mono"/>
            </a:endParaRPr>
          </a:p>
        </p:txBody>
      </p:sp>
      <p:pic>
        <p:nvPicPr>
          <p:cNvPr id="128" name="Google Shape;128;p21"/>
          <p:cNvPicPr preferRelativeResize="0"/>
          <p:nvPr/>
        </p:nvPicPr>
        <p:blipFill>
          <a:blip r:embed="rId3">
            <a:alphaModFix/>
          </a:blip>
          <a:stretch>
            <a:fillRect/>
          </a:stretch>
        </p:blipFill>
        <p:spPr>
          <a:xfrm>
            <a:off x="5411299" y="966301"/>
            <a:ext cx="2955249" cy="1985551"/>
          </a:xfrm>
          <a:prstGeom prst="rect">
            <a:avLst/>
          </a:prstGeom>
          <a:noFill/>
          <a:ln>
            <a:noFill/>
          </a:ln>
        </p:spPr>
      </p:pic>
      <p:sp>
        <p:nvSpPr>
          <p:cNvPr id="129" name="Google Shape;129;p21"/>
          <p:cNvSpPr txBox="1"/>
          <p:nvPr/>
        </p:nvSpPr>
        <p:spPr>
          <a:xfrm>
            <a:off x="4572000" y="3153550"/>
            <a:ext cx="4226400" cy="1522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it" sz="1100">
                <a:solidFill>
                  <a:srgbClr val="F6F6E9"/>
                </a:solidFill>
                <a:latin typeface="Space Mono"/>
                <a:ea typeface="Space Mono"/>
                <a:cs typeface="Space Mono"/>
                <a:sym typeface="Space Mono"/>
              </a:rPr>
              <a:t>Il rapporto tra Stato e Chiesa è regolato tramite i Patti Lateranensi. L'articolo 7 della Costituzione precisa che essi sono indipendenti, ovvero l’uno non influenza o subordina l’altro, e sovrani: entrambi hanno un proprio potere, non sottoposto ad alcun’ altra autorità.</a:t>
            </a:r>
            <a:endParaRPr sz="1100">
              <a:solidFill>
                <a:srgbClr val="F6F6E9"/>
              </a:solidFill>
              <a:latin typeface="Space Mono"/>
              <a:ea typeface="Space Mono"/>
              <a:cs typeface="Space Mono"/>
              <a:sym typeface="Space Mono"/>
            </a:endParaRPr>
          </a:p>
        </p:txBody>
      </p:sp>
      <p:pic>
        <p:nvPicPr>
          <p:cNvPr id="130" name="Google Shape;130;p21"/>
          <p:cNvPicPr preferRelativeResize="0"/>
          <p:nvPr/>
        </p:nvPicPr>
        <p:blipFill>
          <a:blip r:embed="rId4">
            <a:alphaModFix/>
          </a:blip>
          <a:stretch>
            <a:fillRect/>
          </a:stretch>
        </p:blipFill>
        <p:spPr>
          <a:xfrm>
            <a:off x="600650" y="2647375"/>
            <a:ext cx="3793926" cy="1852325"/>
          </a:xfrm>
          <a:prstGeom prst="rect">
            <a:avLst/>
          </a:prstGeom>
          <a:noFill/>
          <a:ln>
            <a:noFill/>
          </a:ln>
        </p:spPr>
      </p:pic>
      <p:sp>
        <p:nvSpPr>
          <p:cNvPr id="131" name="Google Shape;131;p21"/>
          <p:cNvSpPr txBox="1"/>
          <p:nvPr/>
        </p:nvSpPr>
        <p:spPr>
          <a:xfrm>
            <a:off x="2458800" y="4755850"/>
            <a:ext cx="4226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a:solidFill>
                  <a:srgbClr val="F6F6E9"/>
                </a:solidFill>
                <a:latin typeface="Source Code Pro"/>
                <a:ea typeface="Source Code Pro"/>
                <a:cs typeface="Source Code Pro"/>
                <a:sym typeface="Source Code Pro"/>
              </a:rPr>
              <a:t>Emanuela Forte, Simone Landi</a:t>
            </a:r>
            <a:endParaRPr sz="1000">
              <a:solidFill>
                <a:srgbClr val="F6F6E9"/>
              </a:solidFill>
              <a:latin typeface="Source Code Pro"/>
              <a:ea typeface="Source Code Pro"/>
              <a:cs typeface="Source Code Pro"/>
              <a:sym typeface="Source Code Pro"/>
            </a:endParaRPr>
          </a:p>
        </p:txBody>
      </p:sp>
    </p:spTree>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1403</Words>
  <Application>Microsoft Office PowerPoint</Application>
  <PresentationFormat>Presentazione su schermo (16:9)</PresentationFormat>
  <Paragraphs>68</Paragraphs>
  <Slides>16</Slides>
  <Notes>16</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16</vt:i4>
      </vt:variant>
    </vt:vector>
  </HeadingPairs>
  <TitlesOfParts>
    <vt:vector size="22" baseType="lpstr">
      <vt:lpstr>Source Code Pro</vt:lpstr>
      <vt:lpstr>Amatic SC</vt:lpstr>
      <vt:lpstr>Russo One</vt:lpstr>
      <vt:lpstr>Arial</vt:lpstr>
      <vt:lpstr>Space Mono</vt:lpstr>
      <vt:lpstr>Beach Day</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cp:lastModifiedBy>Account Microsoft</cp:lastModifiedBy>
  <cp:revision>21</cp:revision>
  <dcterms:modified xsi:type="dcterms:W3CDTF">2022-05-16T17:27:22Z</dcterms:modified>
</cp:coreProperties>
</file>